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9" r:id="rId23"/>
    <p:sldId id="280" r:id="rId24"/>
    <p:sldId id="2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19" autoAdjust="0"/>
    <p:restoredTop sz="94660"/>
  </p:normalViewPr>
  <p:slideViewPr>
    <p:cSldViewPr snapToGrid="0">
      <p:cViewPr varScale="1">
        <p:scale>
          <a:sx n="72" d="100"/>
          <a:sy n="72" d="100"/>
        </p:scale>
        <p:origin x="6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5F1C879-50CB-4FD2-81A4-F723B5DB9ABC}" type="datetimeFigureOut">
              <a:rPr lang="en-US" smtClean="0"/>
              <a:t>5/5/2017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A23BD1-CD9E-4225-AAA3-7BEB4DAC2FE3}" type="slidenum">
              <a:rPr lang="en-US" smtClean="0"/>
              <a:t>‹#›</a:t>
            </a:fld>
            <a:endParaRPr lang="en-US"/>
          </a:p>
        </p:txBody>
      </p:sp>
    </p:spTree>
    <p:extLst>
      <p:ext uri="{BB962C8B-B14F-4D97-AF65-F5344CB8AC3E}">
        <p14:creationId xmlns:p14="http://schemas.microsoft.com/office/powerpoint/2010/main" val="741033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F1C879-50CB-4FD2-81A4-F723B5DB9ABC}" type="datetimeFigureOut">
              <a:rPr lang="en-US" smtClean="0"/>
              <a:t>5/5/2017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A23BD1-CD9E-4225-AAA3-7BEB4DAC2FE3}" type="slidenum">
              <a:rPr lang="en-US" smtClean="0"/>
              <a:t>‹#›</a:t>
            </a:fld>
            <a:endParaRPr lang="en-US"/>
          </a:p>
        </p:txBody>
      </p:sp>
    </p:spTree>
    <p:extLst>
      <p:ext uri="{BB962C8B-B14F-4D97-AF65-F5344CB8AC3E}">
        <p14:creationId xmlns:p14="http://schemas.microsoft.com/office/powerpoint/2010/main" val="1699057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F1C879-50CB-4FD2-81A4-F723B5DB9ABC}" type="datetimeFigureOut">
              <a:rPr lang="en-US" smtClean="0"/>
              <a:t>5/5/2017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A23BD1-CD9E-4225-AAA3-7BEB4DAC2FE3}" type="slidenum">
              <a:rPr lang="en-US" smtClean="0"/>
              <a:t>‹#›</a:t>
            </a:fld>
            <a:endParaRPr lang="en-US"/>
          </a:p>
        </p:txBody>
      </p:sp>
    </p:spTree>
    <p:extLst>
      <p:ext uri="{BB962C8B-B14F-4D97-AF65-F5344CB8AC3E}">
        <p14:creationId xmlns:p14="http://schemas.microsoft.com/office/powerpoint/2010/main" val="2386868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F1C879-50CB-4FD2-81A4-F723B5DB9ABC}" type="datetimeFigureOut">
              <a:rPr lang="en-US" smtClean="0"/>
              <a:t>5/5/2017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A23BD1-CD9E-4225-AAA3-7BEB4DAC2FE3}" type="slidenum">
              <a:rPr lang="en-US" smtClean="0"/>
              <a:t>‹#›</a:t>
            </a:fld>
            <a:endParaRPr lang="en-US"/>
          </a:p>
        </p:txBody>
      </p:sp>
    </p:spTree>
    <p:extLst>
      <p:ext uri="{BB962C8B-B14F-4D97-AF65-F5344CB8AC3E}">
        <p14:creationId xmlns:p14="http://schemas.microsoft.com/office/powerpoint/2010/main" val="3588553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5F1C879-50CB-4FD2-81A4-F723B5DB9ABC}" type="datetimeFigureOut">
              <a:rPr lang="en-US" smtClean="0"/>
              <a:t>5/5/2017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A23BD1-CD9E-4225-AAA3-7BEB4DAC2FE3}" type="slidenum">
              <a:rPr lang="en-US" smtClean="0"/>
              <a:t>‹#›</a:t>
            </a:fld>
            <a:endParaRPr lang="en-US"/>
          </a:p>
        </p:txBody>
      </p:sp>
    </p:spTree>
    <p:extLst>
      <p:ext uri="{BB962C8B-B14F-4D97-AF65-F5344CB8AC3E}">
        <p14:creationId xmlns:p14="http://schemas.microsoft.com/office/powerpoint/2010/main" val="3391020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5F1C879-50CB-4FD2-81A4-F723B5DB9ABC}" type="datetimeFigureOut">
              <a:rPr lang="en-US" smtClean="0"/>
              <a:t>5/5/2017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A23BD1-CD9E-4225-AAA3-7BEB4DAC2FE3}" type="slidenum">
              <a:rPr lang="en-US" smtClean="0"/>
              <a:t>‹#›</a:t>
            </a:fld>
            <a:endParaRPr lang="en-US"/>
          </a:p>
        </p:txBody>
      </p:sp>
    </p:spTree>
    <p:extLst>
      <p:ext uri="{BB962C8B-B14F-4D97-AF65-F5344CB8AC3E}">
        <p14:creationId xmlns:p14="http://schemas.microsoft.com/office/powerpoint/2010/main" val="391944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F1C879-50CB-4FD2-81A4-F723B5DB9ABC}" type="datetimeFigureOut">
              <a:rPr lang="en-US" smtClean="0"/>
              <a:t>5/5/2017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A23BD1-CD9E-4225-AAA3-7BEB4DAC2FE3}" type="slidenum">
              <a:rPr lang="en-US" smtClean="0"/>
              <a:t>‹#›</a:t>
            </a:fld>
            <a:endParaRPr lang="en-US"/>
          </a:p>
        </p:txBody>
      </p:sp>
    </p:spTree>
    <p:extLst>
      <p:ext uri="{BB962C8B-B14F-4D97-AF65-F5344CB8AC3E}">
        <p14:creationId xmlns:p14="http://schemas.microsoft.com/office/powerpoint/2010/main" val="2215773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5F1C879-50CB-4FD2-81A4-F723B5DB9ABC}" type="datetimeFigureOut">
              <a:rPr lang="en-US" smtClean="0"/>
              <a:t>5/5/2017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A23BD1-CD9E-4225-AAA3-7BEB4DAC2FE3}" type="slidenum">
              <a:rPr lang="en-US" smtClean="0"/>
              <a:t>‹#›</a:t>
            </a:fld>
            <a:endParaRPr lang="en-US"/>
          </a:p>
        </p:txBody>
      </p:sp>
    </p:spTree>
    <p:extLst>
      <p:ext uri="{BB962C8B-B14F-4D97-AF65-F5344CB8AC3E}">
        <p14:creationId xmlns:p14="http://schemas.microsoft.com/office/powerpoint/2010/main" val="2658412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F1C879-50CB-4FD2-81A4-F723B5DB9ABC}" type="datetimeFigureOut">
              <a:rPr lang="en-US" smtClean="0"/>
              <a:t>5/5/2017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A23BD1-CD9E-4225-AAA3-7BEB4DAC2FE3}" type="slidenum">
              <a:rPr lang="en-US" smtClean="0"/>
              <a:t>‹#›</a:t>
            </a:fld>
            <a:endParaRPr lang="en-US"/>
          </a:p>
        </p:txBody>
      </p:sp>
    </p:spTree>
    <p:extLst>
      <p:ext uri="{BB962C8B-B14F-4D97-AF65-F5344CB8AC3E}">
        <p14:creationId xmlns:p14="http://schemas.microsoft.com/office/powerpoint/2010/main" val="4045262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5F1C879-50CB-4FD2-81A4-F723B5DB9ABC}" type="datetimeFigureOut">
              <a:rPr lang="en-US" smtClean="0"/>
              <a:t>5/5/2017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A23BD1-CD9E-4225-AAA3-7BEB4DAC2FE3}" type="slidenum">
              <a:rPr lang="en-US" smtClean="0"/>
              <a:t>‹#›</a:t>
            </a:fld>
            <a:endParaRPr lang="en-US"/>
          </a:p>
        </p:txBody>
      </p:sp>
    </p:spTree>
    <p:extLst>
      <p:ext uri="{BB962C8B-B14F-4D97-AF65-F5344CB8AC3E}">
        <p14:creationId xmlns:p14="http://schemas.microsoft.com/office/powerpoint/2010/main" val="315281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5F1C879-50CB-4FD2-81A4-F723B5DB9ABC}" type="datetimeFigureOut">
              <a:rPr lang="en-US" smtClean="0"/>
              <a:t>5/5/2017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A23BD1-CD9E-4225-AAA3-7BEB4DAC2FE3}" type="slidenum">
              <a:rPr lang="en-US" smtClean="0"/>
              <a:t>‹#›</a:t>
            </a:fld>
            <a:endParaRPr lang="en-US"/>
          </a:p>
        </p:txBody>
      </p:sp>
    </p:spTree>
    <p:extLst>
      <p:ext uri="{BB962C8B-B14F-4D97-AF65-F5344CB8AC3E}">
        <p14:creationId xmlns:p14="http://schemas.microsoft.com/office/powerpoint/2010/main" val="2895516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F1C879-50CB-4FD2-81A4-F723B5DB9ABC}" type="datetimeFigureOut">
              <a:rPr lang="en-US" smtClean="0"/>
              <a:t>5/5/2017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A23BD1-CD9E-4225-AAA3-7BEB4DAC2FE3}" type="slidenum">
              <a:rPr lang="en-US" smtClean="0"/>
              <a:t>‹#›</a:t>
            </a:fld>
            <a:endParaRPr lang="en-US"/>
          </a:p>
        </p:txBody>
      </p:sp>
    </p:spTree>
    <p:extLst>
      <p:ext uri="{BB962C8B-B14F-4D97-AF65-F5344CB8AC3E}">
        <p14:creationId xmlns:p14="http://schemas.microsoft.com/office/powerpoint/2010/main" val="2999783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9919" r="9091" b="5523"/>
          <a:stretch/>
        </p:blipFill>
        <p:spPr>
          <a:xfrm>
            <a:off x="4818888" y="10"/>
            <a:ext cx="7373112" cy="6857989"/>
          </a:xfrm>
          <a:prstGeom prst="rect">
            <a:avLst/>
          </a:prstGeom>
        </p:spPr>
      </p:pic>
      <p:sp>
        <p:nvSpPr>
          <p:cNvPr id="12" name="Freeform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04672" y="2600324"/>
            <a:ext cx="5058370" cy="3320973"/>
          </a:xfrm>
        </p:spPr>
        <p:txBody>
          <a:bodyPr anchor="t">
            <a:normAutofit/>
          </a:bodyPr>
          <a:lstStyle/>
          <a:p>
            <a:pPr algn="l"/>
            <a:r>
              <a:rPr lang="en-US" sz="5400">
                <a:latin typeface="Baskerville Old Face" panose="02020602080505020303" pitchFamily="18" charset="0"/>
              </a:rPr>
              <a:t>When your day begins…</a:t>
            </a:r>
          </a:p>
        </p:txBody>
      </p:sp>
    </p:spTree>
    <p:extLst>
      <p:ext uri="{BB962C8B-B14F-4D97-AF65-F5344CB8AC3E}">
        <p14:creationId xmlns:p14="http://schemas.microsoft.com/office/powerpoint/2010/main" val="369691039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p:cNvSpPr>
            <a:spLocks noGrp="1"/>
          </p:cNvSpPr>
          <p:nvPr>
            <p:ph type="title"/>
          </p:nvPr>
        </p:nvSpPr>
        <p:spPr>
          <a:xfrm>
            <a:off x="3263013" y="458597"/>
            <a:ext cx="5918791" cy="563524"/>
          </a:xfr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pPr algn="ctr"/>
            <a:br>
              <a:rPr lang="en-US" dirty="0"/>
            </a:br>
            <a:r>
              <a:rPr lang="en-US" dirty="0">
                <a:solidFill>
                  <a:schemeClr val="bg1"/>
                </a:solidFill>
                <a:latin typeface="Centaur" panose="02030504050205020304" pitchFamily="18" charset="0"/>
              </a:rPr>
              <a:t>Welcome to </a:t>
            </a:r>
            <a:r>
              <a:rPr lang="en-US" dirty="0" err="1">
                <a:solidFill>
                  <a:schemeClr val="bg1"/>
                </a:solidFill>
                <a:latin typeface="Centaur" panose="02030504050205020304" pitchFamily="18" charset="0"/>
              </a:rPr>
              <a:t>QmeIn</a:t>
            </a:r>
            <a:r>
              <a:rPr lang="en-US" dirty="0">
                <a:solidFill>
                  <a:schemeClr val="bg1"/>
                </a:solidFill>
                <a:latin typeface="Centaur" panose="02030504050205020304" pitchFamily="18" charset="0"/>
              </a:rPr>
              <a:t>.</a:t>
            </a:r>
            <a:r>
              <a:rPr lang="en-US" dirty="0">
                <a:solidFill>
                  <a:schemeClr val="bg1"/>
                </a:solidFill>
              </a:rPr>
              <a:t> </a:t>
            </a:r>
            <a:br>
              <a:rPr lang="en-US" dirty="0"/>
            </a:br>
            <a:endParaRPr lang="en-US" dirty="0"/>
          </a:p>
        </p:txBody>
      </p:sp>
      <p:sp>
        <p:nvSpPr>
          <p:cNvPr id="6" name="TextBox 5"/>
          <p:cNvSpPr txBox="1"/>
          <p:nvPr/>
        </p:nvSpPr>
        <p:spPr>
          <a:xfrm>
            <a:off x="634999" y="5801401"/>
            <a:ext cx="11174817" cy="707886"/>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000" dirty="0" err="1">
                <a:solidFill>
                  <a:schemeClr val="bg1"/>
                </a:solidFill>
                <a:latin typeface="Centaur" panose="02030504050205020304" pitchFamily="18" charset="0"/>
              </a:rPr>
              <a:t>QmeIn</a:t>
            </a:r>
            <a:r>
              <a:rPr lang="en-US" sz="2000" dirty="0">
                <a:solidFill>
                  <a:schemeClr val="bg1"/>
                </a:solidFill>
                <a:latin typeface="Centaur" panose="02030504050205020304" pitchFamily="18" charset="0"/>
              </a:rPr>
              <a:t> is your virtual placeholder. </a:t>
            </a:r>
            <a:r>
              <a:rPr lang="en-US" sz="2000" dirty="0" err="1">
                <a:solidFill>
                  <a:schemeClr val="bg1"/>
                </a:solidFill>
                <a:latin typeface="Centaur" panose="02030504050205020304" pitchFamily="18" charset="0"/>
              </a:rPr>
              <a:t>QmeIn</a:t>
            </a:r>
            <a:r>
              <a:rPr lang="en-US" sz="2000" dirty="0">
                <a:solidFill>
                  <a:schemeClr val="bg1"/>
                </a:solidFill>
                <a:latin typeface="Centaur" panose="02030504050205020304" pitchFamily="18" charset="0"/>
              </a:rPr>
              <a:t> waits in line for you, so you can use your time for other meaningful tasks (..Instagram?).</a:t>
            </a:r>
          </a:p>
        </p:txBody>
      </p:sp>
    </p:spTree>
    <p:extLst>
      <p:ext uri="{BB962C8B-B14F-4D97-AF65-F5344CB8AC3E}">
        <p14:creationId xmlns:p14="http://schemas.microsoft.com/office/powerpoint/2010/main" val="2159531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Rectangle 410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3" name="Rectangle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098" name="Picture 2" descr="Related image"/>
          <p:cNvPicPr>
            <a:picLocks noChangeAspect="1" noChangeArrowheads="1" noCrop="1"/>
          </p:cNvPicPr>
          <p:nvPr/>
        </p:nvPicPr>
        <p:blipFill rotWithShape="1">
          <a:blip r:embed="rId2">
            <a:extLst>
              <a:ext uri="{28A0092B-C50C-407E-A947-70E740481C1C}">
                <a14:useLocalDpi xmlns:a14="http://schemas.microsoft.com/office/drawing/2010/main" val="0"/>
              </a:ext>
            </a:extLst>
          </a:blip>
          <a:srcRect/>
          <a:stretch/>
        </p:blipFill>
        <p:spPr bwMode="auto">
          <a:xfrm>
            <a:off x="1041153" y="307731"/>
            <a:ext cx="4013691" cy="39976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043" y="505881"/>
            <a:ext cx="5455917" cy="3601336"/>
          </a:xfrm>
          <a:prstGeom prst="rect">
            <a:avLst/>
          </a:prstGeom>
        </p:spPr>
      </p:pic>
      <p:sp>
        <p:nvSpPr>
          <p:cNvPr id="2" name="Title 1"/>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chemeClr val="bg1"/>
                </a:solidFill>
              </a:rPr>
              <a:t>		Lets go to the bank with QmeIn. </a:t>
            </a:r>
          </a:p>
        </p:txBody>
      </p:sp>
    </p:spTree>
    <p:extLst>
      <p:ext uri="{BB962C8B-B14F-4D97-AF65-F5344CB8AC3E}">
        <p14:creationId xmlns:p14="http://schemas.microsoft.com/office/powerpoint/2010/main" val="2040833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5346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70271" y="481264"/>
            <a:ext cx="2423160" cy="185787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2503727"/>
            <a:ext cx="2412380" cy="388335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481264"/>
            <a:ext cx="2412380" cy="185787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4447" y="4459986"/>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3" y="2503727"/>
            <a:ext cx="4008798" cy="38833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0349" y="719104"/>
            <a:ext cx="2177125" cy="1437074"/>
          </a:xfrm>
          <a:prstGeom prst="rect">
            <a:avLst/>
          </a:prstGeom>
        </p:spPr>
      </p:pic>
      <p:pic>
        <p:nvPicPr>
          <p:cNvPr id="4" name="Picture 2" descr="Related image"/>
          <p:cNvPicPr>
            <a:picLocks noChangeAspect="1" noChangeArrowheads="1" noCrop="1"/>
          </p:cNvPicPr>
          <p:nvPr/>
        </p:nvPicPr>
        <p:blipFill rotWithShape="1">
          <a:blip r:embed="rId3">
            <a:extLst>
              <a:ext uri="{28A0092B-C50C-407E-A947-70E740481C1C}">
                <a14:useLocalDpi xmlns:a14="http://schemas.microsoft.com/office/drawing/2010/main" val="0"/>
              </a:ext>
            </a:extLst>
          </a:blip>
          <a:srcRect/>
          <a:stretch/>
        </p:blipFill>
        <p:spPr bwMode="auto">
          <a:xfrm>
            <a:off x="698792" y="2820399"/>
            <a:ext cx="3421772" cy="34080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012202" y="616586"/>
            <a:ext cx="3702251" cy="3907856"/>
          </a:xfrm>
        </p:spPr>
        <p:txBody>
          <a:bodyPr vert="horz" lIns="91440" tIns="45720" rIns="91440" bIns="45720" rtlCol="0" anchor="b">
            <a:normAutofit/>
          </a:bodyPr>
          <a:lstStyle/>
          <a:p>
            <a:pPr>
              <a:lnSpc>
                <a:spcPct val="70000"/>
              </a:lnSpc>
            </a:pPr>
            <a:r>
              <a:rPr lang="en-US" sz="5600" dirty="0"/>
              <a:t>How about the Titan Bookstore? Lets go there with </a:t>
            </a:r>
            <a:r>
              <a:rPr lang="en-US" sz="5600" dirty="0" err="1"/>
              <a:t>QmeIn</a:t>
            </a:r>
            <a:r>
              <a:rPr lang="en-US" sz="5600" dirty="0"/>
              <a:t>…</a:t>
            </a:r>
          </a:p>
        </p:txBody>
      </p:sp>
    </p:spTree>
    <p:extLst>
      <p:ext uri="{BB962C8B-B14F-4D97-AF65-F5344CB8AC3E}">
        <p14:creationId xmlns:p14="http://schemas.microsoft.com/office/powerpoint/2010/main" val="1579866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Freeform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683319"/>
            <a:ext cx="7092887" cy="2174681"/>
          </a:xfrm>
          <a:custGeom>
            <a:avLst/>
            <a:gdLst>
              <a:gd name="connsiteX0" fmla="*/ 0 w 7092887"/>
              <a:gd name="connsiteY0" fmla="*/ 0 h 2174681"/>
              <a:gd name="connsiteX1" fmla="*/ 7092887 w 7092887"/>
              <a:gd name="connsiteY1" fmla="*/ 0 h 2174681"/>
              <a:gd name="connsiteX2" fmla="*/ 6085725 w 7092887"/>
              <a:gd name="connsiteY2" fmla="*/ 2174681 h 2174681"/>
              <a:gd name="connsiteX3" fmla="*/ 1524000 w 7092887"/>
              <a:gd name="connsiteY3" fmla="*/ 2174681 h 2174681"/>
              <a:gd name="connsiteX4" fmla="*/ 1200418 w 7092887"/>
              <a:gd name="connsiteY4" fmla="*/ 2174681 h 2174681"/>
              <a:gd name="connsiteX5" fmla="*/ 0 w 7092887"/>
              <a:gd name="connsiteY5"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2887" h="2174681">
                <a:moveTo>
                  <a:pt x="0" y="0"/>
                </a:moveTo>
                <a:lnTo>
                  <a:pt x="7092887" y="0"/>
                </a:lnTo>
                <a:lnTo>
                  <a:pt x="6085725" y="2174681"/>
                </a:lnTo>
                <a:lnTo>
                  <a:pt x="1524000" y="2174681"/>
                </a:lnTo>
                <a:lnTo>
                  <a:pt x="1200418" y="2174681"/>
                </a:lnTo>
                <a:lnTo>
                  <a:pt x="0" y="217468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3319"/>
            <a:ext cx="5925190" cy="2174681"/>
          </a:xfrm>
          <a:custGeom>
            <a:avLst/>
            <a:gdLst>
              <a:gd name="connsiteX0" fmla="*/ 1007162 w 5925190"/>
              <a:gd name="connsiteY0" fmla="*/ 0 h 2174681"/>
              <a:gd name="connsiteX1" fmla="*/ 5925190 w 5925190"/>
              <a:gd name="connsiteY1" fmla="*/ 0 h 2174681"/>
              <a:gd name="connsiteX2" fmla="*/ 5925190 w 5925190"/>
              <a:gd name="connsiteY2" fmla="*/ 2174681 h 2174681"/>
              <a:gd name="connsiteX3" fmla="*/ 0 w 5925190"/>
              <a:gd name="connsiteY3" fmla="*/ 2174681 h 2174681"/>
            </a:gdLst>
            <a:ahLst/>
            <a:cxnLst>
              <a:cxn ang="0">
                <a:pos x="connsiteX0" y="connsiteY0"/>
              </a:cxn>
              <a:cxn ang="0">
                <a:pos x="connsiteX1" y="connsiteY1"/>
              </a:cxn>
              <a:cxn ang="0">
                <a:pos x="connsiteX2" y="connsiteY2"/>
              </a:cxn>
              <a:cxn ang="0">
                <a:pos x="connsiteX3" y="connsiteY3"/>
              </a:cxn>
            </a:cxnLst>
            <a:rect l="l" t="t" r="r" b="b"/>
            <a:pathLst>
              <a:path w="5925190" h="2174681">
                <a:moveTo>
                  <a:pt x="1007162" y="0"/>
                </a:moveTo>
                <a:lnTo>
                  <a:pt x="5925190" y="0"/>
                </a:lnTo>
                <a:lnTo>
                  <a:pt x="5925190" y="2174681"/>
                </a:lnTo>
                <a:lnTo>
                  <a:pt x="0" y="217468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5589" y="633124"/>
            <a:ext cx="5165858" cy="3409875"/>
          </a:xfrm>
          <a:prstGeom prst="rect">
            <a:avLst/>
          </a:prstGeom>
        </p:spPr>
      </p:pic>
      <p:sp>
        <p:nvSpPr>
          <p:cNvPr id="2" name="Title 1"/>
          <p:cNvSpPr>
            <a:spLocks noGrp="1"/>
          </p:cNvSpPr>
          <p:nvPr>
            <p:ph type="title"/>
          </p:nvPr>
        </p:nvSpPr>
        <p:spPr>
          <a:xfrm>
            <a:off x="-1" y="2469268"/>
            <a:ext cx="6899941" cy="2278900"/>
          </a:xfrm>
        </p:spPr>
        <p:txBody>
          <a:bodyPr vert="horz" lIns="91440" tIns="45720" rIns="91440" bIns="45720" rtlCol="0" anchor="ctr">
            <a:normAutofit fontScale="90000"/>
          </a:bodyPr>
          <a:lstStyle/>
          <a:p>
            <a:pPr>
              <a:lnSpc>
                <a:spcPct val="70000"/>
              </a:lnSpc>
            </a:pPr>
            <a:r>
              <a:rPr lang="en-US" sz="3200" kern="1200" dirty="0">
                <a:solidFill>
                  <a:schemeClr val="accent1">
                    <a:lumMod val="75000"/>
                  </a:schemeClr>
                </a:solidFill>
                <a:latin typeface="+mj-lt"/>
                <a:ea typeface="+mj-ea"/>
                <a:cs typeface="+mj-cs"/>
              </a:rPr>
              <a:t>No matter where you go, the concept is </a:t>
            </a:r>
            <a:br>
              <a:rPr lang="en-US" sz="3200" kern="1200" dirty="0">
                <a:solidFill>
                  <a:schemeClr val="accent1">
                    <a:lumMod val="75000"/>
                  </a:schemeClr>
                </a:solidFill>
                <a:latin typeface="+mj-lt"/>
                <a:ea typeface="+mj-ea"/>
                <a:cs typeface="+mj-cs"/>
              </a:rPr>
            </a:br>
            <a:r>
              <a:rPr lang="en-US" sz="3200" kern="1200" dirty="0">
                <a:solidFill>
                  <a:schemeClr val="accent1">
                    <a:lumMod val="75000"/>
                  </a:schemeClr>
                </a:solidFill>
                <a:latin typeface="+mj-lt"/>
                <a:ea typeface="+mj-ea"/>
                <a:cs typeface="+mj-cs"/>
              </a:rPr>
              <a:t>the same. Its simple: </a:t>
            </a:r>
            <a:br>
              <a:rPr lang="en-US" sz="3200" kern="1200" dirty="0">
                <a:solidFill>
                  <a:schemeClr val="accent1">
                    <a:lumMod val="75000"/>
                  </a:schemeClr>
                </a:solidFill>
                <a:latin typeface="+mj-lt"/>
                <a:ea typeface="+mj-ea"/>
                <a:cs typeface="+mj-cs"/>
              </a:rPr>
            </a:br>
            <a:r>
              <a:rPr lang="en-US" sz="3200" kern="1200" dirty="0">
                <a:solidFill>
                  <a:schemeClr val="accent1">
                    <a:lumMod val="75000"/>
                  </a:schemeClr>
                </a:solidFill>
                <a:latin typeface="+mj-lt"/>
                <a:ea typeface="+mj-ea"/>
                <a:cs typeface="+mj-cs"/>
              </a:rPr>
              <a:t>	1. Choose a location.</a:t>
            </a:r>
            <a:br>
              <a:rPr lang="en-US" sz="3200" kern="1200" dirty="0">
                <a:solidFill>
                  <a:schemeClr val="accent1">
                    <a:lumMod val="75000"/>
                  </a:schemeClr>
                </a:solidFill>
                <a:latin typeface="+mj-lt"/>
                <a:ea typeface="+mj-ea"/>
                <a:cs typeface="+mj-cs"/>
              </a:rPr>
            </a:br>
            <a:r>
              <a:rPr lang="en-US" sz="3200" kern="1200" dirty="0">
                <a:solidFill>
                  <a:schemeClr val="accent1">
                    <a:lumMod val="75000"/>
                  </a:schemeClr>
                </a:solidFill>
                <a:latin typeface="+mj-lt"/>
                <a:ea typeface="+mj-ea"/>
                <a:cs typeface="+mj-cs"/>
              </a:rPr>
              <a:t>	2. Queue yourself in.</a:t>
            </a:r>
            <a:br>
              <a:rPr lang="en-US" sz="3200" kern="1200" dirty="0">
                <a:solidFill>
                  <a:schemeClr val="accent1">
                    <a:lumMod val="75000"/>
                  </a:schemeClr>
                </a:solidFill>
                <a:latin typeface="+mj-lt"/>
                <a:ea typeface="+mj-ea"/>
                <a:cs typeface="+mj-cs"/>
              </a:rPr>
            </a:br>
            <a:r>
              <a:rPr lang="en-US" sz="3200" kern="1200" dirty="0">
                <a:solidFill>
                  <a:schemeClr val="accent1">
                    <a:lumMod val="75000"/>
                  </a:schemeClr>
                </a:solidFill>
                <a:latin typeface="+mj-lt"/>
                <a:ea typeface="+mj-ea"/>
                <a:cs typeface="+mj-cs"/>
              </a:rPr>
              <a:t>	3. When you are 3</a:t>
            </a:r>
            <a:r>
              <a:rPr lang="en-US" sz="3200" kern="1200" baseline="30000" dirty="0">
                <a:solidFill>
                  <a:schemeClr val="accent1">
                    <a:lumMod val="75000"/>
                  </a:schemeClr>
                </a:solidFill>
                <a:latin typeface="+mj-lt"/>
                <a:ea typeface="+mj-ea"/>
                <a:cs typeface="+mj-cs"/>
              </a:rPr>
              <a:t>rd</a:t>
            </a:r>
            <a:r>
              <a:rPr lang="en-US" sz="3200" kern="1200" dirty="0">
                <a:solidFill>
                  <a:schemeClr val="accent1">
                    <a:lumMod val="75000"/>
                  </a:schemeClr>
                </a:solidFill>
                <a:latin typeface="+mj-lt"/>
                <a:ea typeface="+mj-ea"/>
                <a:cs typeface="+mj-cs"/>
              </a:rPr>
              <a:t> in line, get a text. </a:t>
            </a:r>
            <a:br>
              <a:rPr lang="en-US" sz="3200" kern="1200" dirty="0">
                <a:solidFill>
                  <a:schemeClr val="accent1">
                    <a:lumMod val="75000"/>
                  </a:schemeClr>
                </a:solidFill>
                <a:latin typeface="+mj-lt"/>
                <a:ea typeface="+mj-ea"/>
                <a:cs typeface="+mj-cs"/>
              </a:rPr>
            </a:br>
            <a:r>
              <a:rPr lang="en-US" sz="3200" kern="1200" dirty="0">
                <a:solidFill>
                  <a:schemeClr val="accent1">
                    <a:lumMod val="75000"/>
                  </a:schemeClr>
                </a:solidFill>
                <a:latin typeface="+mj-lt"/>
                <a:ea typeface="+mj-ea"/>
                <a:cs typeface="+mj-cs"/>
              </a:rPr>
              <a:t>	4. Go to your location, complete </a:t>
            </a:r>
            <a:br>
              <a:rPr lang="en-US" sz="3200" kern="1200" dirty="0">
                <a:solidFill>
                  <a:schemeClr val="accent1">
                    <a:lumMod val="75000"/>
                  </a:schemeClr>
                </a:solidFill>
                <a:latin typeface="+mj-lt"/>
                <a:ea typeface="+mj-ea"/>
                <a:cs typeface="+mj-cs"/>
              </a:rPr>
            </a:br>
            <a:r>
              <a:rPr lang="en-US" sz="3200" kern="1200" dirty="0">
                <a:solidFill>
                  <a:schemeClr val="accent1">
                    <a:lumMod val="75000"/>
                  </a:schemeClr>
                </a:solidFill>
                <a:latin typeface="+mj-lt"/>
                <a:ea typeface="+mj-ea"/>
                <a:cs typeface="+mj-cs"/>
              </a:rPr>
              <a:t>	your transaction.</a:t>
            </a:r>
            <a:br>
              <a:rPr lang="en-US" sz="2100" kern="1200" dirty="0">
                <a:solidFill>
                  <a:schemeClr val="tx1"/>
                </a:solidFill>
                <a:latin typeface="+mj-lt"/>
                <a:ea typeface="+mj-ea"/>
                <a:cs typeface="+mj-cs"/>
              </a:rPr>
            </a:br>
            <a:endParaRPr lang="en-US" sz="2100" kern="1200" dirty="0">
              <a:solidFill>
                <a:schemeClr val="tx1"/>
              </a:solidFill>
              <a:latin typeface="+mj-lt"/>
              <a:ea typeface="+mj-ea"/>
              <a:cs typeface="+mj-cs"/>
            </a:endParaRPr>
          </a:p>
        </p:txBody>
      </p:sp>
    </p:spTree>
    <p:extLst>
      <p:ext uri="{BB962C8B-B14F-4D97-AF65-F5344CB8AC3E}">
        <p14:creationId xmlns:p14="http://schemas.microsoft.com/office/powerpoint/2010/main" val="3410679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9"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lumMod val="95000"/>
              <a:lumOff val="5000"/>
            </a:schemeClr>
          </a:solidFill>
          <a:effectLst/>
        </p:spPr>
      </p:sp>
      <p:pic>
        <p:nvPicPr>
          <p:cNvPr id="7" name="Content Placeholder 4"/>
          <p:cNvPicPr>
            <a:picLocks noChangeAspect="1"/>
          </p:cNvPicPr>
          <p:nvPr/>
        </p:nvPicPr>
        <p:blipFill rotWithShape="1">
          <a:blip r:embed="rId2">
            <a:extLst>
              <a:ext uri="{28A0092B-C50C-407E-A947-70E740481C1C}">
                <a14:useLocalDpi xmlns:a14="http://schemas.microsoft.com/office/drawing/2010/main" val="0"/>
              </a:ext>
            </a:extLst>
          </a:blip>
          <a:srcRect t="17652" b="6206"/>
          <a:stretch/>
        </p:blipFill>
        <p:spPr>
          <a:xfrm>
            <a:off x="0" y="193973"/>
            <a:ext cx="12191980" cy="4571990"/>
          </a:xfrm>
          <a:prstGeom prst="rect">
            <a:avLst/>
          </a:prstGeom>
        </p:spPr>
      </p:pic>
      <p:cxnSp>
        <p:nvCxnSpPr>
          <p:cNvPr id="21" name="Straight Connector 20"/>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913257" y="5089012"/>
            <a:ext cx="7834193" cy="1264588"/>
          </a:xfrm>
        </p:spPr>
        <p:txBody>
          <a:bodyPr vert="horz" lIns="91440" tIns="45720" rIns="91440" bIns="45720" rtlCol="0" anchor="ctr">
            <a:normAutofit/>
          </a:bodyPr>
          <a:lstStyle/>
          <a:p>
            <a:pPr algn="ctr">
              <a:lnSpc>
                <a:spcPct val="70000"/>
              </a:lnSpc>
            </a:pPr>
            <a:r>
              <a:rPr lang="en-US" sz="3300" dirty="0"/>
              <a:t>Want to know how many people are in </a:t>
            </a:r>
            <a:br>
              <a:rPr lang="en-US" sz="3300" dirty="0"/>
            </a:br>
            <a:r>
              <a:rPr lang="en-US" sz="3300" dirty="0"/>
              <a:t>line before your ‘Q’ yourself in?</a:t>
            </a:r>
            <a:br>
              <a:rPr lang="en-US" sz="3300" dirty="0"/>
            </a:br>
            <a:r>
              <a:rPr lang="en-US" sz="3300" dirty="0"/>
              <a:t>No problem, check queue status.</a:t>
            </a:r>
          </a:p>
        </p:txBody>
      </p:sp>
    </p:spTree>
    <p:extLst>
      <p:ext uri="{BB962C8B-B14F-4D97-AF65-F5344CB8AC3E}">
        <p14:creationId xmlns:p14="http://schemas.microsoft.com/office/powerpoint/2010/main" val="296565734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4"/>
          <p:cNvPicPr>
            <a:picLocks noChangeAspect="1"/>
          </p:cNvPicPr>
          <p:nvPr/>
        </p:nvPicPr>
        <p:blipFill rotWithShape="1">
          <a:blip r:embed="rId2">
            <a:extLst>
              <a:ext uri="{28A0092B-C50C-407E-A947-70E740481C1C}">
                <a14:useLocalDpi xmlns:a14="http://schemas.microsoft.com/office/drawing/2010/main" val="0"/>
              </a:ext>
            </a:extLst>
          </a:blip>
          <a:srcRect l="22871" r="4916" b="-1"/>
          <a:stretch/>
        </p:blipFill>
        <p:spPr>
          <a:xfrm>
            <a:off x="302491" y="346652"/>
            <a:ext cx="8869218" cy="6079635"/>
          </a:xfrm>
          <a:prstGeom prst="rect">
            <a:avLst/>
          </a:prstGeom>
        </p:spPr>
      </p:pic>
      <p:sp>
        <p:nvSpPr>
          <p:cNvPr id="2" name="Title 1"/>
          <p:cNvSpPr>
            <a:spLocks noGrp="1"/>
          </p:cNvSpPr>
          <p:nvPr>
            <p:ph type="title"/>
          </p:nvPr>
        </p:nvSpPr>
        <p:spPr>
          <a:xfrm>
            <a:off x="9337962" y="1137415"/>
            <a:ext cx="2761673" cy="4498108"/>
          </a:xfrm>
        </p:spPr>
        <p:txBody>
          <a:bodyPr>
            <a:normAutofit fontScale="90000"/>
          </a:bodyPr>
          <a:lstStyle/>
          <a:p>
            <a:pPr>
              <a:lnSpc>
                <a:spcPct val="70000"/>
              </a:lnSpc>
            </a:pPr>
            <a:r>
              <a:rPr lang="en-US" sz="3700" dirty="0">
                <a:latin typeface="Centaur" panose="02030504050205020304" pitchFamily="18" charset="0"/>
              </a:rPr>
              <a:t>When you are physically in line somewhere, you can just decide to walk away from it. Can you do that with </a:t>
            </a:r>
            <a:r>
              <a:rPr lang="en-US" sz="3700" dirty="0" err="1">
                <a:latin typeface="Centaur" panose="02030504050205020304" pitchFamily="18" charset="0"/>
              </a:rPr>
              <a:t>QmeIn</a:t>
            </a:r>
            <a:r>
              <a:rPr lang="en-US" sz="3700" dirty="0">
                <a:latin typeface="Centaur" panose="02030504050205020304" pitchFamily="18" charset="0"/>
              </a:rPr>
              <a:t>? Absolutely. Just hit </a:t>
            </a:r>
            <a:r>
              <a:rPr lang="en-US" sz="3700" dirty="0" err="1">
                <a:latin typeface="Centaur" panose="02030504050205020304" pitchFamily="18" charset="0"/>
              </a:rPr>
              <a:t>QmeOut</a:t>
            </a:r>
            <a:r>
              <a:rPr lang="en-US" sz="3700" dirty="0">
                <a:latin typeface="Centaur" panose="02030504050205020304" pitchFamily="18" charset="0"/>
              </a:rPr>
              <a:t> and you are out of line.</a:t>
            </a:r>
          </a:p>
        </p:txBody>
      </p:sp>
    </p:spTree>
    <p:extLst>
      <p:ext uri="{BB962C8B-B14F-4D97-AF65-F5344CB8AC3E}">
        <p14:creationId xmlns:p14="http://schemas.microsoft.com/office/powerpoint/2010/main" val="1649325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50000">
              <a:srgbClr val="0070C0">
                <a:tint val="44500"/>
                <a:satMod val="160000"/>
              </a:srgbClr>
            </a:gs>
            <a:gs pos="100000">
              <a:srgbClr val="0070C0">
                <a:tint val="23500"/>
                <a:satMod val="160000"/>
              </a:srgbClr>
            </a:gs>
          </a:gsLst>
          <a:lin ang="16200000" scaled="1"/>
        </a:gra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10667" r="-1" b="-1"/>
          <a:stretch/>
        </p:blipFill>
        <p:spPr>
          <a:xfrm>
            <a:off x="2817091" y="386311"/>
            <a:ext cx="9282546" cy="6275881"/>
          </a:xfrm>
          <a:prstGeom prst="rect">
            <a:avLst/>
          </a:prstGeom>
        </p:spPr>
      </p:pic>
      <p:sp>
        <p:nvSpPr>
          <p:cNvPr id="12" name="Down Arrow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0501"/>
            <a:ext cx="2886075" cy="2486024"/>
          </a:xfrm>
          <a:noFill/>
        </p:spPr>
        <p:txBody>
          <a:bodyPr vert="horz" lIns="91440" tIns="45720" rIns="91440" bIns="45720" rtlCol="0" anchor="ctr">
            <a:normAutofit/>
          </a:bodyPr>
          <a:lstStyle/>
          <a:p>
            <a:pPr algn="ctr"/>
            <a:r>
              <a:rPr lang="en-US" sz="3300">
                <a:solidFill>
                  <a:schemeClr val="bg1"/>
                </a:solidFill>
              </a:rPr>
              <a:t>What if you are a merchant? How do you manage this virtual queue?</a:t>
            </a:r>
          </a:p>
        </p:txBody>
      </p:sp>
      <p:pic>
        <p:nvPicPr>
          <p:cNvPr id="4" name="Graphic 3" descr="Leaf"/>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996" y="3990977"/>
            <a:ext cx="914400" cy="914400"/>
          </a:xfrm>
          <a:prstGeom prst="rect">
            <a:avLst/>
          </a:prstGeom>
        </p:spPr>
      </p:pic>
      <p:pic>
        <p:nvPicPr>
          <p:cNvPr id="7" name="Graphic 6" descr="Group"/>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1396" y="3768437"/>
            <a:ext cx="1229304" cy="1229304"/>
          </a:xfrm>
          <a:prstGeom prst="rect">
            <a:avLst/>
          </a:prstGeom>
        </p:spPr>
      </p:pic>
    </p:spTree>
    <p:extLst>
      <p:ext uri="{BB962C8B-B14F-4D97-AF65-F5344CB8AC3E}">
        <p14:creationId xmlns:p14="http://schemas.microsoft.com/office/powerpoint/2010/main" val="2834317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Rectangle 717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7170" name="Picture 2" descr="Image result for in line gif"/>
          <p:cNvPicPr>
            <a:picLocks noChangeAspect="1" noChangeArrowheads="1" noCrop="1"/>
          </p:cNvPicPr>
          <p:nvPr/>
        </p:nvPicPr>
        <p:blipFill rotWithShape="1">
          <a:blip r:embed="rId2">
            <a:extLst>
              <a:ext uri="{28A0092B-C50C-407E-A947-70E740481C1C}">
                <a14:useLocalDpi xmlns:a14="http://schemas.microsoft.com/office/drawing/2010/main" val="0"/>
              </a:ext>
            </a:extLst>
          </a:blip>
          <a:srcRect/>
          <a:stretch/>
        </p:blipFill>
        <p:spPr bwMode="auto">
          <a:xfrm>
            <a:off x="4777316" y="715555"/>
            <a:ext cx="6780700" cy="5424560"/>
          </a:xfrm>
          <a:prstGeom prst="rect">
            <a:avLst/>
          </a:prstGeom>
          <a:noFill/>
          <a:extLst>
            <a:ext uri="{909E8E84-426E-40DD-AFC4-6F175D3DCCD1}">
              <a14:hiddenFill xmlns:a14="http://schemas.microsoft.com/office/drawing/2010/main">
                <a:solidFill>
                  <a:srgbClr val="FFFFFF"/>
                </a:solidFill>
              </a14:hiddenFill>
            </a:ext>
          </a:extLst>
        </p:spPr>
      </p:pic>
      <p:sp>
        <p:nvSpPr>
          <p:cNvPr id="73" name="Down Arrow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90155" y="1477739"/>
            <a:ext cx="3035300" cy="3186625"/>
          </a:xfrm>
          <a:noFill/>
        </p:spPr>
        <p:txBody>
          <a:bodyPr vert="horz" lIns="91440" tIns="45720" rIns="91440" bIns="45720" rtlCol="0" anchor="ctr">
            <a:normAutofit/>
          </a:bodyPr>
          <a:lstStyle/>
          <a:p>
            <a:pPr algn="ctr">
              <a:lnSpc>
                <a:spcPct val="70000"/>
              </a:lnSpc>
            </a:pPr>
            <a:r>
              <a:rPr lang="en-US" sz="1800" kern="1200" dirty="0">
                <a:solidFill>
                  <a:schemeClr val="bg1"/>
                </a:solidFill>
                <a:latin typeface="+mj-lt"/>
                <a:ea typeface="+mj-ea"/>
                <a:cs typeface="+mj-cs"/>
              </a:rPr>
              <a:t>The steps are minimal, even more than for a user:</a:t>
            </a:r>
            <a:br>
              <a:rPr lang="en-US" sz="1800" dirty="0">
                <a:solidFill>
                  <a:schemeClr val="bg1"/>
                </a:solidFill>
              </a:rPr>
            </a:br>
            <a:br>
              <a:rPr lang="en-US" sz="1800" dirty="0">
                <a:solidFill>
                  <a:schemeClr val="bg1"/>
                </a:solidFill>
              </a:rPr>
            </a:br>
            <a:r>
              <a:rPr lang="en-US" sz="1800" kern="1200" dirty="0">
                <a:solidFill>
                  <a:schemeClr val="bg1"/>
                </a:solidFill>
                <a:latin typeface="+mj-lt"/>
                <a:ea typeface="+mj-ea"/>
                <a:cs typeface="+mj-cs"/>
              </a:rPr>
              <a:t>1. Log in and see a list of people in queue. </a:t>
            </a:r>
            <a:br>
              <a:rPr lang="en-US" sz="1800" kern="1200" dirty="0">
                <a:solidFill>
                  <a:schemeClr val="bg1"/>
                </a:solidFill>
                <a:latin typeface="+mj-lt"/>
                <a:ea typeface="+mj-ea"/>
                <a:cs typeface="+mj-cs"/>
              </a:rPr>
            </a:br>
            <a:r>
              <a:rPr lang="en-US" sz="1800" kern="1200" dirty="0">
                <a:solidFill>
                  <a:schemeClr val="bg1"/>
                </a:solidFill>
                <a:latin typeface="+mj-lt"/>
                <a:ea typeface="+mj-ea"/>
                <a:cs typeface="+mj-cs"/>
              </a:rPr>
              <a:t>     </a:t>
            </a:r>
            <a:br>
              <a:rPr lang="en-US" sz="1800" kern="1200" dirty="0">
                <a:solidFill>
                  <a:schemeClr val="bg1"/>
                </a:solidFill>
                <a:latin typeface="+mj-lt"/>
                <a:ea typeface="+mj-ea"/>
                <a:cs typeface="+mj-cs"/>
              </a:rPr>
            </a:br>
            <a:r>
              <a:rPr lang="en-US" sz="1800" kern="1200" dirty="0">
                <a:solidFill>
                  <a:schemeClr val="bg1"/>
                </a:solidFill>
                <a:latin typeface="+mj-lt"/>
                <a:ea typeface="+mj-ea"/>
                <a:cs typeface="+mj-cs"/>
              </a:rPr>
              <a:t>     2. Complete the transaction and hit the complete button. </a:t>
            </a:r>
            <a:br>
              <a:rPr lang="en-US" sz="1800" kern="1200" dirty="0">
                <a:solidFill>
                  <a:schemeClr val="bg1"/>
                </a:solidFill>
                <a:latin typeface="+mj-lt"/>
                <a:ea typeface="+mj-ea"/>
                <a:cs typeface="+mj-cs"/>
              </a:rPr>
            </a:br>
            <a:br>
              <a:rPr lang="en-US" sz="1800" kern="1200" dirty="0">
                <a:solidFill>
                  <a:schemeClr val="bg1"/>
                </a:solidFill>
                <a:latin typeface="+mj-lt"/>
                <a:ea typeface="+mj-ea"/>
                <a:cs typeface="+mj-cs"/>
              </a:rPr>
            </a:br>
            <a:r>
              <a:rPr lang="en-US" sz="1800" kern="1200" dirty="0">
                <a:solidFill>
                  <a:schemeClr val="bg1"/>
                </a:solidFill>
                <a:latin typeface="+mj-lt"/>
                <a:ea typeface="+mj-ea"/>
                <a:cs typeface="+mj-cs"/>
              </a:rPr>
              <a:t>3. Repeat step 2 till there are no more people in line.  </a:t>
            </a:r>
          </a:p>
        </p:txBody>
      </p:sp>
    </p:spTree>
    <p:extLst>
      <p:ext uri="{BB962C8B-B14F-4D97-AF65-F5344CB8AC3E}">
        <p14:creationId xmlns:p14="http://schemas.microsoft.com/office/powerpoint/2010/main" val="183103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5" name="Picture 4"/>
          <p:cNvPicPr>
            <a:picLocks noChangeAspect="1"/>
          </p:cNvPicPr>
          <p:nvPr/>
        </p:nvPicPr>
        <p:blipFill rotWithShape="1">
          <a:blip r:embed="rId2">
            <a:grayscl/>
            <a:extLst>
              <a:ext uri="{28A0092B-C50C-407E-A947-70E740481C1C}">
                <a14:useLocalDpi xmlns:a14="http://schemas.microsoft.com/office/drawing/2010/main" val="0"/>
              </a:ext>
            </a:extLst>
          </a:blip>
          <a:srcRect l="3002" r="7219" b="-1"/>
          <a:stretch/>
        </p:blipFill>
        <p:spPr>
          <a:xfrm>
            <a:off x="0" y="0"/>
            <a:ext cx="12192000" cy="6858000"/>
          </a:xfrm>
          <a:prstGeom prst="rect">
            <a:avLst/>
          </a:prstGeom>
        </p:spPr>
      </p:pic>
      <p:sp>
        <p:nvSpPr>
          <p:cNvPr id="12" name="Flowchart: Document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24128" y="365125"/>
            <a:ext cx="2657272" cy="2232160"/>
          </a:xfrm>
        </p:spPr>
        <p:txBody>
          <a:bodyPr vert="horz" lIns="91440" tIns="45720" rIns="91440" bIns="45720" rtlCol="0" anchor="ctr">
            <a:normAutofit/>
          </a:bodyPr>
          <a:lstStyle/>
          <a:p>
            <a:pPr>
              <a:lnSpc>
                <a:spcPct val="70000"/>
              </a:lnSpc>
            </a:pPr>
            <a:r>
              <a:rPr lang="en-US" sz="2800" dirty="0">
                <a:solidFill>
                  <a:srgbClr val="FFFFFF"/>
                </a:solidFill>
              </a:rPr>
              <a:t>Why would merchants want a virtual queue?</a:t>
            </a:r>
            <a:br>
              <a:rPr lang="en-US" sz="2800" dirty="0">
                <a:solidFill>
                  <a:srgbClr val="FFFFFF"/>
                </a:solidFill>
              </a:rPr>
            </a:br>
            <a:r>
              <a:rPr lang="en-US" sz="2800" dirty="0">
                <a:solidFill>
                  <a:srgbClr val="FFFFFF"/>
                </a:solidFill>
              </a:rPr>
              <a:t>	</a:t>
            </a:r>
            <a:br>
              <a:rPr lang="en-US" sz="2800" dirty="0">
                <a:solidFill>
                  <a:srgbClr val="FFFFFF"/>
                </a:solidFill>
              </a:rPr>
            </a:br>
            <a:r>
              <a:rPr lang="en-US" sz="2800" dirty="0">
                <a:solidFill>
                  <a:srgbClr val="FFFFFF"/>
                </a:solidFill>
              </a:rPr>
              <a:t>	DATA</a:t>
            </a:r>
          </a:p>
        </p:txBody>
      </p:sp>
    </p:spTree>
    <p:extLst>
      <p:ext uri="{BB962C8B-B14F-4D97-AF65-F5344CB8AC3E}">
        <p14:creationId xmlns:p14="http://schemas.microsoft.com/office/powerpoint/2010/main" val="2522607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9" name="Freeform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Freeform: Shap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3" name="Freeform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2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2499" y="1875099"/>
            <a:ext cx="10916239" cy="2639027"/>
          </a:xfrm>
        </p:spPr>
        <p:txBody>
          <a:bodyPr vert="horz" lIns="91440" tIns="45720" rIns="91440" bIns="45720" rtlCol="0" anchor="b">
            <a:normAutofit/>
          </a:bodyPr>
          <a:lstStyle/>
          <a:p>
            <a:pPr>
              <a:lnSpc>
                <a:spcPct val="70000"/>
              </a:lnSpc>
            </a:pPr>
            <a:r>
              <a:rPr lang="en-US" sz="2800" kern="1200" dirty="0">
                <a:solidFill>
                  <a:schemeClr val="tx1"/>
                </a:solidFill>
                <a:latin typeface="Baskerville Old Face" panose="02020602080505020303" pitchFamily="18" charset="0"/>
                <a:cs typeface="Arabic Typesetting" panose="03020402040406030203" pitchFamily="66" charset="-78"/>
              </a:rPr>
              <a:t>Data that a merchant will receive:</a:t>
            </a:r>
            <a:br>
              <a:rPr lang="en-US" sz="2800" kern="1200" dirty="0">
                <a:solidFill>
                  <a:schemeClr val="tx1"/>
                </a:solidFill>
                <a:latin typeface="Baskerville Old Face" panose="02020602080505020303" pitchFamily="18" charset="0"/>
                <a:cs typeface="Arabic Typesetting" panose="03020402040406030203" pitchFamily="66" charset="-78"/>
              </a:rPr>
            </a:br>
            <a:br>
              <a:rPr lang="en-US" sz="2800" kern="1200" dirty="0">
                <a:solidFill>
                  <a:schemeClr val="tx1"/>
                </a:solidFill>
                <a:latin typeface="Baskerville Old Face" panose="02020602080505020303" pitchFamily="18" charset="0"/>
                <a:cs typeface="Arabic Typesetting" panose="03020402040406030203" pitchFamily="66" charset="-78"/>
              </a:rPr>
            </a:br>
            <a:r>
              <a:rPr lang="en-US" sz="2800" kern="1200" dirty="0">
                <a:solidFill>
                  <a:schemeClr val="tx1"/>
                </a:solidFill>
                <a:latin typeface="Baskerville Old Face" panose="02020602080505020303" pitchFamily="18" charset="0"/>
                <a:cs typeface="Arabic Typesetting" panose="03020402040406030203" pitchFamily="66" charset="-78"/>
              </a:rPr>
              <a:t>- Transaction time that each user takes. </a:t>
            </a:r>
            <a:br>
              <a:rPr lang="en-US" sz="2800" kern="1200" dirty="0">
                <a:solidFill>
                  <a:schemeClr val="tx1"/>
                </a:solidFill>
                <a:latin typeface="Baskerville Old Face" panose="02020602080505020303" pitchFamily="18" charset="0"/>
                <a:cs typeface="Arabic Typesetting" panose="03020402040406030203" pitchFamily="66" charset="-78"/>
              </a:rPr>
            </a:br>
            <a:r>
              <a:rPr lang="en-US" sz="2800" kern="1200" dirty="0">
                <a:solidFill>
                  <a:schemeClr val="tx1"/>
                </a:solidFill>
                <a:latin typeface="Baskerville Old Face" panose="02020602080505020303" pitchFamily="18" charset="0"/>
                <a:cs typeface="Arabic Typesetting" panose="03020402040406030203" pitchFamily="66" charset="-78"/>
              </a:rPr>
              <a:t>- Average transaction time for a time period (hour, day, week, etc.)</a:t>
            </a:r>
            <a:br>
              <a:rPr lang="en-US" sz="2800" kern="1200" dirty="0">
                <a:solidFill>
                  <a:schemeClr val="tx1"/>
                </a:solidFill>
                <a:latin typeface="Baskerville Old Face" panose="02020602080505020303" pitchFamily="18" charset="0"/>
                <a:cs typeface="Arabic Typesetting" panose="03020402040406030203" pitchFamily="66" charset="-78"/>
              </a:rPr>
            </a:br>
            <a:r>
              <a:rPr lang="en-US" sz="2800" kern="1200" dirty="0">
                <a:solidFill>
                  <a:schemeClr val="tx1"/>
                </a:solidFill>
                <a:latin typeface="Baskerville Old Face" panose="02020602080505020303" pitchFamily="18" charset="0"/>
                <a:cs typeface="Arabic Typesetting" panose="03020402040406030203" pitchFamily="66" charset="-78"/>
              </a:rPr>
              <a:t>- Indication of peak hours, which will pinpoint when more team members are required for transaction.</a:t>
            </a:r>
            <a:br>
              <a:rPr lang="en-US" sz="2800" kern="1200" dirty="0">
                <a:solidFill>
                  <a:schemeClr val="tx1"/>
                </a:solidFill>
                <a:latin typeface="Baskerville Old Face" panose="02020602080505020303" pitchFamily="18" charset="0"/>
                <a:cs typeface="Arabic Typesetting" panose="03020402040406030203" pitchFamily="66" charset="-78"/>
              </a:rPr>
            </a:br>
            <a:r>
              <a:rPr lang="en-US" sz="2800" kern="1200" dirty="0">
                <a:solidFill>
                  <a:schemeClr val="tx1"/>
                </a:solidFill>
                <a:latin typeface="Baskerville Old Face" panose="02020602080505020303" pitchFamily="18" charset="0"/>
                <a:cs typeface="Arabic Typesetting" panose="03020402040406030203" pitchFamily="66" charset="-78"/>
              </a:rPr>
              <a:t>- A correlation of labor hours vs transactions completed.</a:t>
            </a:r>
          </a:p>
        </p:txBody>
      </p:sp>
    </p:spTree>
    <p:extLst>
      <p:ext uri="{BB962C8B-B14F-4D97-AF65-F5344CB8AC3E}">
        <p14:creationId xmlns:p14="http://schemas.microsoft.com/office/powerpoint/2010/main" val="1508495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Freeform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5448626"/>
            <a:ext cx="5925190" cy="1409374"/>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2758"/>
            <a:ext cx="4522796" cy="2919017"/>
          </a:xfrm>
          <a:custGeom>
            <a:avLst/>
            <a:gdLst>
              <a:gd name="connsiteX0" fmla="*/ 0 w 4522796"/>
              <a:gd name="connsiteY0" fmla="*/ 2919017 h 2919017"/>
              <a:gd name="connsiteX1" fmla="*/ 4522796 w 4522796"/>
              <a:gd name="connsiteY1" fmla="*/ 2919017 h 2919017"/>
              <a:gd name="connsiteX2" fmla="*/ 3170909 w 4522796"/>
              <a:gd name="connsiteY2" fmla="*/ 0 h 2919017"/>
              <a:gd name="connsiteX3" fmla="*/ 0 w 4522796"/>
              <a:gd name="connsiteY3" fmla="*/ 0 h 2919017"/>
            </a:gdLst>
            <a:ahLst/>
            <a:cxnLst>
              <a:cxn ang="0">
                <a:pos x="connsiteX0" y="connsiteY0"/>
              </a:cxn>
              <a:cxn ang="0">
                <a:pos x="connsiteX1" y="connsiteY1"/>
              </a:cxn>
              <a:cxn ang="0">
                <a:pos x="connsiteX2" y="connsiteY2"/>
              </a:cxn>
              <a:cxn ang="0">
                <a:pos x="connsiteX3" y="connsiteY3"/>
              </a:cxn>
            </a:cxnLst>
            <a:rect l="l" t="t" r="r" b="b"/>
            <a:pathLst>
              <a:path w="4522796" h="2919017">
                <a:moveTo>
                  <a:pt x="0" y="2919017"/>
                </a:moveTo>
                <a:lnTo>
                  <a:pt x="4522796" y="2919017"/>
                </a:lnTo>
                <a:lnTo>
                  <a:pt x="3170909" y="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6" name="Freeform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448626"/>
            <a:ext cx="6754821" cy="1409374"/>
          </a:xfrm>
          <a:custGeom>
            <a:avLst/>
            <a:gdLst>
              <a:gd name="connsiteX0" fmla="*/ 0 w 6754821"/>
              <a:gd name="connsiteY0" fmla="*/ 0 h 1409374"/>
              <a:gd name="connsiteX1" fmla="*/ 6754821 w 6754821"/>
              <a:gd name="connsiteY1" fmla="*/ 0 h 1409374"/>
              <a:gd name="connsiteX2" fmla="*/ 6102096 w 6754821"/>
              <a:gd name="connsiteY2" fmla="*/ 1409374 h 1409374"/>
              <a:gd name="connsiteX3" fmla="*/ 0 w 6754821"/>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6754821" h="1409374">
                <a:moveTo>
                  <a:pt x="0" y="0"/>
                </a:moveTo>
                <a:lnTo>
                  <a:pt x="6754821" y="0"/>
                </a:lnTo>
                <a:lnTo>
                  <a:pt x="6102096" y="1409374"/>
                </a:lnTo>
                <a:lnTo>
                  <a:pt x="0" y="140937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562767" y="468981"/>
            <a:ext cx="2427278" cy="242727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0086" y="468981"/>
            <a:ext cx="2427278" cy="2427278"/>
          </a:xfrm>
          <a:prstGeom prst="rect">
            <a:avLst/>
          </a:prstGeom>
        </p:spPr>
      </p:pic>
      <p:sp>
        <p:nvSpPr>
          <p:cNvPr id="2" name="Title 1"/>
          <p:cNvSpPr>
            <a:spLocks noGrp="1"/>
          </p:cNvSpPr>
          <p:nvPr>
            <p:ph type="title"/>
          </p:nvPr>
        </p:nvSpPr>
        <p:spPr>
          <a:xfrm>
            <a:off x="1593364" y="3365240"/>
            <a:ext cx="9144000" cy="1355750"/>
          </a:xfrm>
        </p:spPr>
        <p:txBody>
          <a:bodyPr vert="horz" lIns="91440" tIns="45720" rIns="91440" bIns="45720" rtlCol="0" anchor="b">
            <a:normAutofit/>
          </a:bodyPr>
          <a:lstStyle/>
          <a:p>
            <a:pPr>
              <a:lnSpc>
                <a:spcPct val="80000"/>
              </a:lnSpc>
            </a:pPr>
            <a:r>
              <a:rPr lang="en-US" sz="5000" dirty="0"/>
              <a:t>You get on the road and get in line for the freeway…</a:t>
            </a:r>
          </a:p>
        </p:txBody>
      </p:sp>
    </p:spTree>
    <p:extLst>
      <p:ext uri="{BB962C8B-B14F-4D97-AF65-F5344CB8AC3E}">
        <p14:creationId xmlns:p14="http://schemas.microsoft.com/office/powerpoint/2010/main" val="3686156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90000">
              <a:srgbClr val="002060"/>
            </a:gs>
            <a:gs pos="74000">
              <a:schemeClr val="accent1">
                <a:lumMod val="45000"/>
                <a:lumOff val="55000"/>
              </a:schemeClr>
            </a:gs>
            <a:gs pos="83000">
              <a:schemeClr val="accent1">
                <a:lumMod val="45000"/>
                <a:lumOff val="55000"/>
              </a:schemeClr>
            </a:gs>
            <a:gs pos="97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074" name="Picture 2" descr="Image result for data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585995" y="2318943"/>
            <a:ext cx="5124649" cy="40952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9788" y="694481"/>
            <a:ext cx="5584161" cy="4977115"/>
          </a:xfrm>
        </p:spPr>
        <p:txBody>
          <a:bodyPr>
            <a:normAutofit/>
          </a:bodyPr>
          <a:lstStyle/>
          <a:p>
            <a:r>
              <a:rPr lang="en-US" dirty="0">
                <a:latin typeface="Baskerville Old Face" panose="02020602080505020303" pitchFamily="18" charset="0"/>
              </a:rPr>
              <a:t>- Indication of when the most amount of people were lost to waiting times which is provided through ‘</a:t>
            </a:r>
            <a:r>
              <a:rPr lang="en-US" dirty="0" err="1">
                <a:latin typeface="Baskerville Old Face" panose="02020602080505020303" pitchFamily="18" charset="0"/>
              </a:rPr>
              <a:t>QmeOut</a:t>
            </a:r>
            <a:r>
              <a:rPr lang="en-US" dirty="0">
                <a:latin typeface="Baskerville Old Face" panose="02020602080505020303" pitchFamily="18" charset="0"/>
              </a:rPr>
              <a:t>’ data.</a:t>
            </a:r>
            <a:br>
              <a:rPr lang="en-US" dirty="0">
                <a:latin typeface="Baskerville Old Face" panose="02020602080505020303" pitchFamily="18" charset="0"/>
              </a:rPr>
            </a:br>
            <a:r>
              <a:rPr lang="en-US" dirty="0">
                <a:latin typeface="Baskerville Old Face" panose="02020602080505020303" pitchFamily="18" charset="0"/>
              </a:rPr>
              <a:t>- Data is costly. Mostly its estimates made through an industry-wide scale. With ‘</a:t>
            </a:r>
            <a:r>
              <a:rPr lang="en-US" dirty="0" err="1">
                <a:latin typeface="Baskerville Old Face" panose="02020602080505020303" pitchFamily="18" charset="0"/>
              </a:rPr>
              <a:t>QmeIn</a:t>
            </a:r>
            <a:r>
              <a:rPr lang="en-US" dirty="0">
                <a:latin typeface="Baskerville Old Face" panose="02020602080505020303" pitchFamily="18" charset="0"/>
              </a:rPr>
              <a:t>’, the merchant is creating their own data that is precise to their business.</a:t>
            </a:r>
          </a:p>
        </p:txBody>
      </p:sp>
      <p:pic>
        <p:nvPicPr>
          <p:cNvPr id="4098" name="Picture 2" descr="Image result for information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577538" y="357069"/>
            <a:ext cx="3141562" cy="2653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15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thinking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76477" y="365125"/>
            <a:ext cx="11515523" cy="62619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solidFill>
                  <a:schemeClr val="accent1">
                    <a:lumMod val="75000"/>
                  </a:schemeClr>
                </a:solidFill>
                <a:latin typeface="Baskerville Old Face" panose="02020602080505020303" pitchFamily="18" charset="0"/>
              </a:rPr>
              <a:t>Technology used for development:</a:t>
            </a:r>
          </a:p>
        </p:txBody>
      </p:sp>
      <p:sp>
        <p:nvSpPr>
          <p:cNvPr id="3" name="Content Placeholder 2"/>
          <p:cNvSpPr>
            <a:spLocks noGrp="1"/>
          </p:cNvSpPr>
          <p:nvPr>
            <p:ph idx="1"/>
          </p:nvPr>
        </p:nvSpPr>
        <p:spPr>
          <a:xfrm>
            <a:off x="847627" y="1835052"/>
            <a:ext cx="10515600" cy="4351338"/>
          </a:xfrm>
        </p:spPr>
        <p:txBody>
          <a:bodyPr/>
          <a:lstStyle/>
          <a:p>
            <a:r>
              <a:rPr lang="en-US" dirty="0">
                <a:solidFill>
                  <a:schemeClr val="accent1">
                    <a:lumMod val="75000"/>
                  </a:schemeClr>
                </a:solidFill>
                <a:latin typeface="Baskerville Old Face" panose="02020602080505020303" pitchFamily="18" charset="0"/>
              </a:rPr>
              <a:t>Node JS</a:t>
            </a:r>
          </a:p>
          <a:p>
            <a:r>
              <a:rPr lang="en-US" dirty="0">
                <a:solidFill>
                  <a:schemeClr val="accent1">
                    <a:lumMod val="75000"/>
                  </a:schemeClr>
                </a:solidFill>
                <a:latin typeface="Baskerville Old Face" panose="02020602080505020303" pitchFamily="18" charset="0"/>
              </a:rPr>
              <a:t>Express Framework</a:t>
            </a:r>
          </a:p>
          <a:p>
            <a:r>
              <a:rPr lang="en-US" dirty="0">
                <a:solidFill>
                  <a:schemeClr val="accent1">
                    <a:lumMod val="75000"/>
                  </a:schemeClr>
                </a:solidFill>
                <a:latin typeface="Baskerville Old Face" panose="02020602080505020303" pitchFamily="18" charset="0"/>
              </a:rPr>
              <a:t>MongoDB</a:t>
            </a:r>
          </a:p>
          <a:p>
            <a:r>
              <a:rPr lang="en-US" dirty="0">
                <a:solidFill>
                  <a:schemeClr val="accent1">
                    <a:lumMod val="75000"/>
                  </a:schemeClr>
                </a:solidFill>
                <a:latin typeface="Baskerville Old Face" panose="02020602080505020303" pitchFamily="18" charset="0"/>
              </a:rPr>
              <a:t>JavaScript</a:t>
            </a:r>
          </a:p>
          <a:p>
            <a:r>
              <a:rPr lang="en-US" dirty="0">
                <a:solidFill>
                  <a:schemeClr val="accent1">
                    <a:lumMod val="75000"/>
                  </a:schemeClr>
                </a:solidFill>
                <a:latin typeface="Baskerville Old Face" panose="02020602080505020303" pitchFamily="18" charset="0"/>
              </a:rPr>
              <a:t>Handlebars</a:t>
            </a:r>
          </a:p>
          <a:p>
            <a:r>
              <a:rPr lang="en-US" dirty="0">
                <a:solidFill>
                  <a:schemeClr val="accent1">
                    <a:lumMod val="75000"/>
                  </a:schemeClr>
                </a:solidFill>
                <a:latin typeface="Baskerville Old Face" panose="02020602080505020303" pitchFamily="18" charset="0"/>
              </a:rPr>
              <a:t>HTML 5, CSS 3</a:t>
            </a:r>
          </a:p>
        </p:txBody>
      </p:sp>
    </p:spTree>
    <p:extLst>
      <p:ext uri="{BB962C8B-B14F-4D97-AF65-F5344CB8AC3E}">
        <p14:creationId xmlns:p14="http://schemas.microsoft.com/office/powerpoint/2010/main" val="3568622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85341"/>
          </a:xfrm>
          <a:gradFill>
            <a:gsLst>
              <a:gs pos="0">
                <a:schemeClr val="accent4"/>
              </a:gs>
              <a:gs pos="100000">
                <a:schemeClr val="accent1">
                  <a:lumMod val="30000"/>
                  <a:lumOff val="70000"/>
                </a:schemeClr>
              </a:gs>
            </a:gsLst>
            <a:lin ang="5400000" scaled="1"/>
          </a:gradFill>
        </p:spPr>
        <p:txBody>
          <a:bodyPr>
            <a:normAutofit fontScale="90000"/>
          </a:bodyPr>
          <a:lstStyle/>
          <a:p>
            <a:r>
              <a:rPr lang="en-US" dirty="0">
                <a:latin typeface="Baskerville Old Face" panose="02020602080505020303" pitchFamily="18" charset="0"/>
              </a:rPr>
              <a:t>Node JS</a:t>
            </a:r>
            <a:br>
              <a:rPr lang="en-US" dirty="0">
                <a:latin typeface="Baskerville Old Face" panose="02020602080505020303" pitchFamily="18" charset="0"/>
              </a:rPr>
            </a:br>
            <a:r>
              <a:rPr lang="en-US" sz="3600" dirty="0">
                <a:latin typeface="Baskerville Old Face" panose="02020602080505020303" pitchFamily="18" charset="0"/>
              </a:rPr>
              <a:t>- An event-driven application, there is a main loop that listens for events, and then triggers a callback function when one of those events is detected.</a:t>
            </a:r>
            <a:br>
              <a:rPr lang="en-US" sz="3600" dirty="0">
                <a:latin typeface="Baskerville Old Face" panose="02020602080505020303" pitchFamily="18" charset="0"/>
              </a:rPr>
            </a:br>
            <a:r>
              <a:rPr lang="en-US" sz="3600" dirty="0">
                <a:latin typeface="Baskerville Old Face" panose="02020602080505020303" pitchFamily="18" charset="0"/>
              </a:rPr>
              <a:t>- Node.js contains a built-in library to allow applications to act as a Web server without software such as Apache HTTP Server.</a:t>
            </a:r>
            <a:br>
              <a:rPr lang="en-US" sz="3600" dirty="0">
                <a:latin typeface="Baskerville Old Face" panose="02020602080505020303" pitchFamily="18" charset="0"/>
              </a:rPr>
            </a:br>
            <a:r>
              <a:rPr lang="en-US" sz="3600" dirty="0">
                <a:latin typeface="Baskerville Old Face" panose="02020602080505020303" pitchFamily="18" charset="0"/>
              </a:rPr>
              <a:t>- To scale to large volumes of clients, all I/O intensive operations in Node.js are performed asynchronously.</a:t>
            </a:r>
            <a:br>
              <a:rPr lang="en-US" sz="3600" dirty="0">
                <a:latin typeface="Baskerville Old Face" panose="02020602080505020303" pitchFamily="18" charset="0"/>
              </a:rPr>
            </a:br>
            <a:r>
              <a:rPr lang="en-US" sz="3600" dirty="0">
                <a:latin typeface="Baskerville Old Face" panose="02020602080505020303" pitchFamily="18" charset="0"/>
              </a:rPr>
              <a:t>- Node.js is </a:t>
            </a:r>
            <a:r>
              <a:rPr lang="en-US" sz="3600" dirty="0" err="1">
                <a:latin typeface="Baskerville Old Face" panose="02020602080505020303" pitchFamily="18" charset="0"/>
              </a:rPr>
              <a:t>Javascript</a:t>
            </a:r>
            <a:r>
              <a:rPr lang="en-US" sz="3600" dirty="0">
                <a:latin typeface="Baskerville Old Face" panose="02020602080505020303" pitchFamily="18" charset="0"/>
              </a:rPr>
              <a:t>.  So the same language can be used on the backend and frontend.  This means it breaks down the boundaries between front- and back-end development.</a:t>
            </a:r>
            <a:br>
              <a:rPr lang="en-US" sz="3600" dirty="0"/>
            </a:br>
            <a:endParaRPr lang="en-US" dirty="0"/>
          </a:p>
        </p:txBody>
      </p:sp>
    </p:spTree>
    <p:extLst>
      <p:ext uri="{BB962C8B-B14F-4D97-AF65-F5344CB8AC3E}">
        <p14:creationId xmlns:p14="http://schemas.microsoft.com/office/powerpoint/2010/main" val="866699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55" y="388275"/>
            <a:ext cx="10515600" cy="6192693"/>
          </a:xfrm>
          <a:gradFill>
            <a:gsLst>
              <a:gs pos="0">
                <a:schemeClr val="tx2">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fontScale="90000"/>
          </a:bodyPr>
          <a:lstStyle/>
          <a:p>
            <a:br>
              <a:rPr lang="en-US" dirty="0">
                <a:latin typeface="Baskerville Old Face" panose="02020602080505020303" pitchFamily="18" charset="0"/>
              </a:rPr>
            </a:br>
            <a:br>
              <a:rPr lang="en-US" dirty="0">
                <a:latin typeface="Baskerville Old Face" panose="02020602080505020303" pitchFamily="18" charset="0"/>
              </a:rPr>
            </a:br>
            <a:r>
              <a:rPr lang="en-US" dirty="0">
                <a:latin typeface="Baskerville Old Face" panose="02020602080505020303" pitchFamily="18" charset="0"/>
              </a:rPr>
              <a:t>Handlebars</a:t>
            </a:r>
            <a:br>
              <a:rPr lang="en-US" dirty="0">
                <a:latin typeface="Baskerville Old Face" panose="02020602080505020303" pitchFamily="18" charset="0"/>
              </a:rPr>
            </a:br>
            <a:r>
              <a:rPr lang="en-US" dirty="0">
                <a:latin typeface="Baskerville Old Face" panose="02020602080505020303" pitchFamily="18" charset="0"/>
              </a:rPr>
              <a:t>- a semantic templating language written entirely in JavaScript.</a:t>
            </a:r>
            <a:br>
              <a:rPr lang="en-US" dirty="0">
                <a:latin typeface="Baskerville Old Face" panose="02020602080505020303" pitchFamily="18" charset="0"/>
              </a:rPr>
            </a:br>
            <a:r>
              <a:rPr lang="en-US" dirty="0">
                <a:latin typeface="Baskerville Old Face" panose="02020602080505020303" pitchFamily="18" charset="0"/>
              </a:rPr>
              <a:t>- Logic-less templates do a great job of forcing you to separate presentation from logic.</a:t>
            </a:r>
            <a:br>
              <a:rPr lang="en-US" dirty="0">
                <a:latin typeface="Baskerville Old Face" panose="02020602080505020303" pitchFamily="18" charset="0"/>
              </a:rPr>
            </a:br>
            <a:r>
              <a:rPr lang="en-US" dirty="0">
                <a:latin typeface="Baskerville Old Face" panose="02020602080505020303" pitchFamily="18" charset="0"/>
              </a:rPr>
              <a:t>- Clean syntax leads to </a:t>
            </a:r>
            <a:br>
              <a:rPr lang="en-US" dirty="0">
                <a:latin typeface="Baskerville Old Face" panose="02020602080505020303" pitchFamily="18" charset="0"/>
              </a:rPr>
            </a:br>
            <a:r>
              <a:rPr lang="en-US" dirty="0">
                <a:latin typeface="Baskerville Old Face" panose="02020602080505020303" pitchFamily="18" charset="0"/>
              </a:rPr>
              <a:t>templates that are easy to </a:t>
            </a:r>
            <a:br>
              <a:rPr lang="en-US" dirty="0">
                <a:latin typeface="Baskerville Old Face" panose="02020602080505020303" pitchFamily="18" charset="0"/>
              </a:rPr>
            </a:br>
            <a:r>
              <a:rPr lang="en-US" dirty="0">
                <a:latin typeface="Baskerville Old Face" panose="02020602080505020303" pitchFamily="18" charset="0"/>
              </a:rPr>
              <a:t>build, read, and maintain.</a:t>
            </a:r>
            <a:br>
              <a:rPr lang="en-US" dirty="0">
                <a:latin typeface="Baskerville Old Face" panose="02020602080505020303" pitchFamily="18" charset="0"/>
              </a:rPr>
            </a:br>
            <a:r>
              <a:rPr lang="en-US" dirty="0">
                <a:latin typeface="Baskerville Old Face" panose="02020602080505020303" pitchFamily="18" charset="0"/>
              </a:rPr>
              <a:t>- Compiled rather than </a:t>
            </a:r>
            <a:br>
              <a:rPr lang="en-US" dirty="0">
                <a:latin typeface="Baskerville Old Face" panose="02020602080505020303" pitchFamily="18" charset="0"/>
              </a:rPr>
            </a:br>
            <a:r>
              <a:rPr lang="en-US" dirty="0">
                <a:latin typeface="Baskerville Old Face" panose="02020602080505020303" pitchFamily="18" charset="0"/>
              </a:rPr>
              <a:t>interpreted templates.</a:t>
            </a:r>
            <a:br>
              <a:rPr lang="en-US" dirty="0">
                <a:solidFill>
                  <a:schemeClr val="accent1">
                    <a:lumMod val="75000"/>
                  </a:schemeClr>
                </a:solidFill>
                <a:latin typeface="Baskerville Old Face" panose="02020602080505020303" pitchFamily="18" charset="0"/>
              </a:rPr>
            </a:br>
            <a:br>
              <a:rPr lang="en-US" dirty="0"/>
            </a:br>
            <a:br>
              <a:rPr lang="en-US" dirty="0"/>
            </a:br>
            <a:endParaRPr lang="en-US" dirty="0"/>
          </a:p>
        </p:txBody>
      </p:sp>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4098" y="3309877"/>
            <a:ext cx="4592349" cy="2442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697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openDmnd">
          <a:fgClr>
            <a:schemeClr val="accent4"/>
          </a:fgClr>
          <a:bgClr>
            <a:schemeClr val="bg1"/>
          </a:bgClr>
        </a:pattFill>
        <a:effectLst/>
      </p:bgPr>
    </p:bg>
    <p:spTree>
      <p:nvGrpSpPr>
        <p:cNvPr id="1" name=""/>
        <p:cNvGrpSpPr/>
        <p:nvPr/>
      </p:nvGrpSpPr>
      <p:grpSpPr>
        <a:xfrm>
          <a:off x="0" y="0"/>
          <a:ext cx="0" cy="0"/>
          <a:chOff x="0" y="0"/>
          <a:chExt cx="0" cy="0"/>
        </a:xfrm>
      </p:grpSpPr>
      <p:pic>
        <p:nvPicPr>
          <p:cNvPr id="3074" name="Picture 2" descr="ALEX KAO moonwalk cell phone scroll touch screen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55323"/>
            <a:ext cx="76200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solidFill>
                  <a:schemeClr val="accent1">
                    <a:lumMod val="75000"/>
                  </a:schemeClr>
                </a:solidFill>
                <a:latin typeface="Baskerville Old Face" panose="02020602080505020303" pitchFamily="18" charset="0"/>
              </a:rPr>
              <a:t>Future development:</a:t>
            </a:r>
          </a:p>
        </p:txBody>
      </p:sp>
      <p:sp>
        <p:nvSpPr>
          <p:cNvPr id="3" name="Content Placeholder 2"/>
          <p:cNvSpPr>
            <a:spLocks noGrp="1"/>
          </p:cNvSpPr>
          <p:nvPr>
            <p:ph idx="1"/>
          </p:nvPr>
        </p:nvSpPr>
        <p:spPr>
          <a:xfrm>
            <a:off x="838200" y="5752617"/>
            <a:ext cx="10515600" cy="424345"/>
          </a:xfrm>
        </p:spPr>
        <p:txBody>
          <a:bodyPr>
            <a:normAutofit fontScale="92500" lnSpcReduction="10000"/>
          </a:bodyPr>
          <a:lstStyle/>
          <a:p>
            <a:r>
              <a:rPr lang="en-US" dirty="0">
                <a:solidFill>
                  <a:schemeClr val="accent1">
                    <a:lumMod val="75000"/>
                  </a:schemeClr>
                </a:solidFill>
                <a:latin typeface="Baskerville Old Face" panose="02020602080505020303" pitchFamily="18" charset="0"/>
              </a:rPr>
              <a:t>Android and </a:t>
            </a:r>
            <a:r>
              <a:rPr lang="en-US" dirty="0" err="1">
                <a:solidFill>
                  <a:schemeClr val="accent1">
                    <a:lumMod val="75000"/>
                  </a:schemeClr>
                </a:solidFill>
                <a:latin typeface="Baskerville Old Face" panose="02020602080505020303" pitchFamily="18" charset="0"/>
              </a:rPr>
              <a:t>Iphone</a:t>
            </a:r>
            <a:r>
              <a:rPr lang="en-US" dirty="0">
                <a:solidFill>
                  <a:schemeClr val="accent1">
                    <a:lumMod val="75000"/>
                  </a:schemeClr>
                </a:solidFill>
                <a:latin typeface="Baskerville Old Face" panose="02020602080505020303" pitchFamily="18" charset="0"/>
              </a:rPr>
              <a:t> applications for mobile use.</a:t>
            </a:r>
          </a:p>
          <a:p>
            <a:pPr marL="0" indent="0">
              <a:buNone/>
            </a:pPr>
            <a:endParaRPr lang="en-US" dirty="0"/>
          </a:p>
        </p:txBody>
      </p:sp>
      <p:pic>
        <p:nvPicPr>
          <p:cNvPr id="3076" name="Picture 4" descr="Anchor Point mobile phone iphone key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32876" y="292653"/>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886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 name="Rectangle 103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5" name="Picture 4"/>
          <p:cNvPicPr>
            <a:picLocks noChangeAspect="1"/>
          </p:cNvPicPr>
          <p:nvPr/>
        </p:nvPicPr>
        <p:blipFill rotWithShape="1">
          <a:blip r:embed="rId2">
            <a:alphaModFix amt="50000"/>
            <a:extLst>
              <a:ext uri="{28A0092B-C50C-407E-A947-70E740481C1C}">
                <a14:useLocalDpi xmlns:a14="http://schemas.microsoft.com/office/drawing/2010/main" val="0"/>
              </a:ext>
            </a:extLst>
          </a:blip>
          <a:srcRect t="29414" b="14054"/>
          <a:stretch/>
        </p:blipFill>
        <p:spPr>
          <a:xfrm>
            <a:off x="20" y="10"/>
            <a:ext cx="12191980" cy="6857989"/>
          </a:xfrm>
          <a:prstGeom prst="rect">
            <a:avLst/>
          </a:prstGeom>
        </p:spPr>
      </p:pic>
      <p:sp>
        <p:nvSpPr>
          <p:cNvPr id="2" name="Title 1"/>
          <p:cNvSpPr>
            <a:spLocks noGrp="1"/>
          </p:cNvSpPr>
          <p:nvPr>
            <p:ph type="title"/>
          </p:nvPr>
        </p:nvSpPr>
        <p:spPr>
          <a:xfrm>
            <a:off x="1524000" y="3488057"/>
            <a:ext cx="9144000" cy="2900518"/>
          </a:xfrm>
        </p:spPr>
        <p:txBody>
          <a:bodyPr vert="horz" lIns="91440" tIns="45720" rIns="91440" bIns="45720" rtlCol="0" anchor="b">
            <a:normAutofit/>
          </a:bodyPr>
          <a:lstStyle/>
          <a:p>
            <a:pPr algn="ctr"/>
            <a:r>
              <a:rPr lang="en-US" sz="6000" dirty="0">
                <a:solidFill>
                  <a:srgbClr val="FFFFFF"/>
                </a:solidFill>
                <a:latin typeface="Arabic Typesetting" panose="03020402040406030203" pitchFamily="66" charset="-78"/>
                <a:cs typeface="Arabic Typesetting" panose="03020402040406030203" pitchFamily="66" charset="-78"/>
              </a:rPr>
              <a:t>You come to school and wait in line to find a parking spot to park…</a:t>
            </a:r>
          </a:p>
        </p:txBody>
      </p:sp>
    </p:spTree>
    <p:extLst>
      <p:ext uri="{BB962C8B-B14F-4D97-AF65-F5344CB8AC3E}">
        <p14:creationId xmlns:p14="http://schemas.microsoft.com/office/powerpoint/2010/main" val="353352681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205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3" name="Rectangle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Image result for waiting gif"/>
          <p:cNvPicPr>
            <a:picLocks noChangeAspect="1" noChangeArrowheads="1" noCrop="1"/>
          </p:cNvPicPr>
          <p:nvPr/>
        </p:nvPicPr>
        <p:blipFill rotWithShape="1">
          <a:blip r:embed="rId2">
            <a:extLst>
              <a:ext uri="{28A0092B-C50C-407E-A947-70E740481C1C}">
                <a14:useLocalDpi xmlns:a14="http://schemas.microsoft.com/office/drawing/2010/main" val="0"/>
              </a:ext>
            </a:extLst>
          </a:blip>
          <a:srcRect/>
          <a:stretch/>
        </p:blipFill>
        <p:spPr bwMode="auto">
          <a:xfrm>
            <a:off x="320040" y="322580"/>
            <a:ext cx="5455917" cy="39679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043" y="683414"/>
            <a:ext cx="5455917" cy="3246270"/>
          </a:xfrm>
          <a:prstGeom prst="rect">
            <a:avLst/>
          </a:prstGeom>
        </p:spPr>
      </p:pic>
      <p:sp>
        <p:nvSpPr>
          <p:cNvPr id="2" name="Title 1"/>
          <p:cNvSpPr>
            <a:spLocks noGrp="1"/>
          </p:cNvSpPr>
          <p:nvPr>
            <p:ph type="title"/>
          </p:nvPr>
        </p:nvSpPr>
        <p:spPr>
          <a:xfrm>
            <a:off x="527538" y="4756638"/>
            <a:ext cx="11139854" cy="930447"/>
          </a:xfrm>
        </p:spPr>
        <p:txBody>
          <a:bodyPr vert="horz" lIns="91440" tIns="45720" rIns="91440" bIns="45720" rtlCol="0" anchor="b">
            <a:normAutofit/>
          </a:bodyPr>
          <a:lstStyle/>
          <a:p>
            <a:pPr algn="ctr">
              <a:lnSpc>
                <a:spcPct val="70000"/>
              </a:lnSpc>
            </a:pPr>
            <a:r>
              <a:rPr lang="en-US" sz="3800" dirty="0">
                <a:solidFill>
                  <a:schemeClr val="bg1"/>
                </a:solidFill>
              </a:rPr>
              <a:t>You go to the bookstore and wait in line to make your purchase or pick up </a:t>
            </a:r>
            <a:r>
              <a:rPr lang="en-US" sz="3800">
                <a:solidFill>
                  <a:schemeClr val="bg1"/>
                </a:solidFill>
              </a:rPr>
              <a:t>an ordered </a:t>
            </a:r>
            <a:r>
              <a:rPr lang="en-US" sz="3800" dirty="0">
                <a:solidFill>
                  <a:schemeClr val="bg1"/>
                </a:solidFill>
              </a:rPr>
              <a:t>book…  </a:t>
            </a:r>
          </a:p>
        </p:txBody>
      </p:sp>
    </p:spTree>
    <p:extLst>
      <p:ext uri="{BB962C8B-B14F-4D97-AF65-F5344CB8AC3E}">
        <p14:creationId xmlns:p14="http://schemas.microsoft.com/office/powerpoint/2010/main" val="3790998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83000">
              <a:schemeClr val="accent1">
                <a:lumMod val="45000"/>
                <a:lumOff val="55000"/>
              </a:schemeClr>
            </a:gs>
            <a:gs pos="100000">
              <a:schemeClr val="accent2">
                <a:lumMod val="75000"/>
              </a:schemeClr>
            </a:gs>
            <a:gs pos="100000">
              <a:schemeClr val="tx1">
                <a:lumMod val="65000"/>
                <a:lumOff val="35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58270" y="2967370"/>
            <a:ext cx="4519613" cy="3890962"/>
          </a:xfrm>
        </p:spPr>
        <p:txBody>
          <a:bodyPr vert="horz" lIns="91440" tIns="45720" rIns="91440" bIns="45720" rtlCol="0" anchor="ctr">
            <a:normAutofit/>
          </a:bodyPr>
          <a:lstStyle/>
          <a:p>
            <a:pPr algn="ctr">
              <a:lnSpc>
                <a:spcPct val="70000"/>
              </a:lnSpc>
            </a:pPr>
            <a:r>
              <a:rPr lang="en-US" sz="3600" dirty="0">
                <a:latin typeface="Book Antiqua" panose="02040602050305030304" pitchFamily="18" charset="0"/>
                <a:cs typeface="Aparajita" panose="020B0604020202020204" pitchFamily="34" charset="0"/>
              </a:rPr>
              <a:t>You are going to need some money, so you go to the bank and again you wait in line…</a:t>
            </a:r>
          </a:p>
        </p:txBody>
      </p:sp>
      <p:pic>
        <p:nvPicPr>
          <p:cNvPr id="2050" name="Picture 2" descr="Image result for waiting in line cartoon 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749" y="878256"/>
            <a:ext cx="4074657" cy="22891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967370"/>
            <a:ext cx="5809285" cy="32636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74804" y="1484213"/>
            <a:ext cx="4656880" cy="1077218"/>
          </a:xfrm>
          <a:prstGeom prst="rect">
            <a:avLst/>
          </a:prstGeom>
          <a:noFill/>
        </p:spPr>
        <p:txBody>
          <a:bodyPr wrap="square" rtlCol="0">
            <a:spAutoFit/>
          </a:bodyPr>
          <a:lstStyle/>
          <a:p>
            <a:r>
              <a:rPr lang="en-US" sz="3200" dirty="0">
                <a:latin typeface="Book Antiqua" panose="02040602050305030304" pitchFamily="18" charset="0"/>
                <a:cs typeface="Aparajita" panose="020B0604020202020204" pitchFamily="34" charset="0"/>
              </a:rPr>
              <a:t>You get out of school and you want to go out.</a:t>
            </a:r>
            <a:endParaRPr lang="en-US" sz="3200" dirty="0">
              <a:latin typeface="Book Antiqua" panose="02040602050305030304" pitchFamily="18" charset="0"/>
            </a:endParaRPr>
          </a:p>
        </p:txBody>
      </p:sp>
    </p:spTree>
    <p:extLst>
      <p:ext uri="{BB962C8B-B14F-4D97-AF65-F5344CB8AC3E}">
        <p14:creationId xmlns:p14="http://schemas.microsoft.com/office/powerpoint/2010/main" val="1954363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333"/>
          <a:stretch/>
        </p:blipFill>
        <p:spPr>
          <a:xfrm>
            <a:off x="3955311" y="899779"/>
            <a:ext cx="7832651" cy="4405867"/>
          </a:xfrm>
          <a:prstGeom prst="rect">
            <a:avLst/>
          </a:prstGeom>
        </p:spPr>
      </p:pic>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52975"/>
            <a:ext cx="4610100" cy="13239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668" y="4857750"/>
            <a:ext cx="4404657" cy="1341714"/>
          </a:xfrm>
          <a:prstGeom prst="rect">
            <a:avLst/>
          </a:prstGeom>
          <a:noFill/>
          <a:ln w="174625" cap="sq" cmpd="thinThick">
            <a:noFill/>
            <a:miter lim="800000"/>
          </a:ln>
        </p:spPr>
        <p:txBody>
          <a:bodyPr vert="horz" lIns="91440" tIns="45720" rIns="91440" bIns="45720" rtlCol="0" anchor="ctr">
            <a:normAutofit/>
          </a:bodyPr>
          <a:lstStyle/>
          <a:p>
            <a:pPr algn="ctr">
              <a:lnSpc>
                <a:spcPct val="70000"/>
              </a:lnSpc>
            </a:pPr>
            <a:r>
              <a:rPr lang="en-US" sz="2800" dirty="0">
                <a:solidFill>
                  <a:schemeClr val="bg1"/>
                </a:solidFill>
                <a:latin typeface="Arabic Typesetting" panose="03020402040406030203" pitchFamily="66" charset="-78"/>
                <a:cs typeface="Arabic Typesetting" panose="03020402040406030203" pitchFamily="66" charset="-78"/>
              </a:rPr>
              <a:t>Maybe you go out to eat dinner. You get to the restaurant and…again, you wait in line, for a table…</a:t>
            </a:r>
          </a:p>
        </p:txBody>
      </p:sp>
    </p:spTree>
    <p:extLst>
      <p:ext uri="{BB962C8B-B14F-4D97-AF65-F5344CB8AC3E}">
        <p14:creationId xmlns:p14="http://schemas.microsoft.com/office/powerpoint/2010/main" val="1617208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6000">
              <a:schemeClr val="accent6">
                <a:lumMod val="60000"/>
                <a:lumOff val="40000"/>
              </a:schemeClr>
            </a:gs>
            <a:gs pos="15000">
              <a:schemeClr val="tx1"/>
            </a:gs>
            <a:gs pos="80000">
              <a:srgbClr val="0070C0">
                <a:tint val="44500"/>
                <a:satMod val="160000"/>
              </a:srgbClr>
            </a:gs>
            <a:gs pos="68000">
              <a:srgbClr val="0070C0">
                <a:tint val="23500"/>
                <a:satMod val="160000"/>
              </a:srgbClr>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5288" y="857250"/>
            <a:ext cx="6716712" cy="2982913"/>
          </a:xfrm>
          <a:solidFill>
            <a:schemeClr val="accent1">
              <a:lumMod val="20000"/>
              <a:lumOff val="80000"/>
              <a:alpha val="72000"/>
            </a:schemeClr>
          </a:solidFill>
        </p:spPr>
        <p:txBody>
          <a:bodyPr vert="horz" lIns="91440" tIns="45720" rIns="91440" bIns="45720" rtlCol="0" anchor="ctr">
            <a:normAutofit/>
          </a:bodyPr>
          <a:lstStyle/>
          <a:p>
            <a:pPr algn="ctr">
              <a:lnSpc>
                <a:spcPct val="70000"/>
              </a:lnSpc>
            </a:pPr>
            <a:r>
              <a:rPr lang="en-US" sz="3600" dirty="0">
                <a:solidFill>
                  <a:schemeClr val="bg1"/>
                </a:solidFill>
                <a:latin typeface="Bodoni MT Condensed" panose="02070606080606020203" pitchFamily="18" charset="0"/>
                <a:cs typeface="BrowalliaUPC" panose="020B0604020202020204" pitchFamily="34" charset="-34"/>
              </a:rPr>
              <a:t>Maybe you go to a concert or a sports event, so you go to the ticket booth, and again you get in line and wait…</a:t>
            </a:r>
          </a:p>
        </p:txBody>
      </p:sp>
      <p:pic>
        <p:nvPicPr>
          <p:cNvPr id="1028" name="Picture 4" descr="Image result for gif waiting in lin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18538" y="1093972"/>
            <a:ext cx="4813338" cy="3610004"/>
          </a:xfrm>
          <a:prstGeom prst="rect">
            <a:avLst/>
          </a:prstGeom>
          <a:noFill/>
          <a:scene3d>
            <a:camera prst="orthographicFront"/>
            <a:lightRig rig="threePt" dir="t">
              <a:rot lat="0" lon="0" rev="600000"/>
            </a:lightRig>
          </a:scene3d>
          <a:sp3d extrusionH="260350" contourW="76200">
            <a:bevelT w="228600" prst="relaxedInset"/>
            <a:bevelB w="279400" h="273050" prst="divot"/>
            <a:extrusionClr>
              <a:schemeClr val="tx1"/>
            </a:extrusionClr>
            <a:contourClr>
              <a:schemeClr val="accent4"/>
            </a:contourClr>
          </a:sp3d>
          <a:extLst>
            <a:ext uri="{909E8E84-426E-40DD-AFC4-6F175D3DCCD1}">
              <a14:hiddenFill xmlns:a14="http://schemas.microsoft.com/office/drawing/2010/main">
                <a:solidFill>
                  <a:srgbClr val="FFFFFF"/>
                </a:solidFill>
              </a14:hiddenFill>
            </a:ext>
          </a:extLst>
        </p:spPr>
      </p:pic>
      <p:pic>
        <p:nvPicPr>
          <p:cNvPr id="5122" name="Picture 2" descr="Related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231876" y="342900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87221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822" y="1114654"/>
            <a:ext cx="6553545" cy="4636633"/>
          </a:xfrm>
          <a:prstGeom prst="rect">
            <a:avLst/>
          </a:prstGeom>
        </p:spPr>
      </p:pic>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42950" y="742951"/>
            <a:ext cx="3476625" cy="5455830"/>
          </a:xfrm>
        </p:spPr>
        <p:txBody>
          <a:bodyPr vert="horz" lIns="91440" tIns="45720" rIns="91440" bIns="45720" rtlCol="0" anchor="ctr">
            <a:noAutofit/>
          </a:bodyPr>
          <a:lstStyle/>
          <a:p>
            <a:pPr algn="ctr">
              <a:lnSpc>
                <a:spcPct val="70000"/>
              </a:lnSpc>
            </a:pPr>
            <a:r>
              <a:rPr lang="en-US" sz="2800" kern="1200" dirty="0">
                <a:solidFill>
                  <a:schemeClr val="bg1"/>
                </a:solidFill>
                <a:latin typeface="DilleniaUPC" panose="02020603050405020304" pitchFamily="18" charset="-34"/>
                <a:cs typeface="DilleniaUPC" panose="02020603050405020304" pitchFamily="18" charset="-34"/>
              </a:rPr>
              <a:t>We do an awful amount of waiting, waiting in line…This is understandable, the amount of people for each event or each transaction is always increasing. And lines are a simple, efficient structure to make these transactions fair for all. But what if we could avoid having to physically be there in line…</a:t>
            </a:r>
          </a:p>
        </p:txBody>
      </p:sp>
    </p:spTree>
    <p:extLst>
      <p:ext uri="{BB962C8B-B14F-4D97-AF65-F5344CB8AC3E}">
        <p14:creationId xmlns:p14="http://schemas.microsoft.com/office/powerpoint/2010/main" val="407804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7" name="Rectangle 513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3" name="Freeform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683319"/>
            <a:ext cx="651687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Freeform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110"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Image result for waiting cartoon gif"/>
          <p:cNvPicPr>
            <a:picLocks noChangeAspect="1" noChangeArrowheads="1" noCrop="1"/>
          </p:cNvPicPr>
          <p:nvPr/>
        </p:nvPicPr>
        <p:blipFill rotWithShape="1">
          <a:blip r:embed="rId2">
            <a:extLst>
              <a:ext uri="{28A0092B-C50C-407E-A947-70E740481C1C}">
                <a14:useLocalDpi xmlns:a14="http://schemas.microsoft.com/office/drawing/2010/main" val="0"/>
              </a:ext>
            </a:extLst>
          </a:blip>
          <a:srcRect/>
          <a:stretch/>
        </p:blipFill>
        <p:spPr bwMode="auto">
          <a:xfrm>
            <a:off x="8954354" y="643467"/>
            <a:ext cx="2624667" cy="262466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time gif"/>
          <p:cNvPicPr>
            <a:picLocks noChangeAspect="1" noChangeArrowheads="1" noCrop="1"/>
          </p:cNvPicPr>
          <p:nvPr/>
        </p:nvPicPr>
        <p:blipFill rotWithShape="1">
          <a:blip r:embed="rId3">
            <a:extLst>
              <a:ext uri="{28A0092B-C50C-407E-A947-70E740481C1C}">
                <a14:useLocalDpi xmlns:a14="http://schemas.microsoft.com/office/drawing/2010/main" val="0"/>
              </a:ext>
            </a:extLst>
          </a:blip>
          <a:srcRect/>
          <a:stretch/>
        </p:blipFill>
        <p:spPr bwMode="auto">
          <a:xfrm>
            <a:off x="7829549" y="3767070"/>
            <a:ext cx="4040717" cy="227290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094315" y="2729260"/>
            <a:ext cx="6413500" cy="1355750"/>
          </a:xfrm>
        </p:spPr>
        <p:txBody>
          <a:bodyPr vert="horz" lIns="91440" tIns="45720" rIns="91440" bIns="45720" rtlCol="0" anchor="b">
            <a:normAutofit/>
          </a:bodyPr>
          <a:lstStyle/>
          <a:p>
            <a:pPr>
              <a:lnSpc>
                <a:spcPct val="70000"/>
              </a:lnSpc>
            </a:pPr>
            <a:r>
              <a:rPr lang="en-US" sz="3000" dirty="0"/>
              <a:t>What if we can have someone wait in line for us…so we can free up some of our most valuable asset:  time. </a:t>
            </a:r>
          </a:p>
        </p:txBody>
      </p:sp>
    </p:spTree>
    <p:extLst>
      <p:ext uri="{BB962C8B-B14F-4D97-AF65-F5344CB8AC3E}">
        <p14:creationId xmlns:p14="http://schemas.microsoft.com/office/powerpoint/2010/main" val="19169650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480</TotalTime>
  <Words>408</Words>
  <Application>Microsoft Office PowerPoint</Application>
  <PresentationFormat>Widescreen</PresentationFormat>
  <Paragraphs>33</Paragraphs>
  <Slides>24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Aparajita</vt:lpstr>
      <vt:lpstr>Arabic Typesetting</vt:lpstr>
      <vt:lpstr>Arial</vt:lpstr>
      <vt:lpstr>Baskerville Old Face</vt:lpstr>
      <vt:lpstr>Bodoni MT Condensed</vt:lpstr>
      <vt:lpstr>Book Antiqua</vt:lpstr>
      <vt:lpstr>BrowalliaUPC</vt:lpstr>
      <vt:lpstr>Calibri</vt:lpstr>
      <vt:lpstr>Calibri Light</vt:lpstr>
      <vt:lpstr>Centaur</vt:lpstr>
      <vt:lpstr>DilleniaUPC</vt:lpstr>
      <vt:lpstr>Office Theme</vt:lpstr>
      <vt:lpstr>When your day begins…</vt:lpstr>
      <vt:lpstr>You get on the road and get in line for the freeway…</vt:lpstr>
      <vt:lpstr>You come to school and wait in line to find a parking spot to park…</vt:lpstr>
      <vt:lpstr>You go to the bookstore and wait in line to make your purchase or pick up an ordered book…  </vt:lpstr>
      <vt:lpstr>You are going to need some money, so you go to the bank and again you wait in line…</vt:lpstr>
      <vt:lpstr>Maybe you go out to eat dinner. You get to the restaurant and…again, you wait in line, for a table…</vt:lpstr>
      <vt:lpstr>Maybe you go to a concert or a sports event, so you go to the ticket booth, and again you get in line and wait…</vt:lpstr>
      <vt:lpstr>We do an awful amount of waiting, waiting in line…This is understandable, the amount of people for each event or each transaction is always increasing. And lines are a simple, efficient structure to make these transactions fair for all. But what if we could avoid having to physically be there in line…</vt:lpstr>
      <vt:lpstr>What if we can have someone wait in line for us…so we can free up some of our most valuable asset:  time. </vt:lpstr>
      <vt:lpstr> Welcome to QmeIn.  </vt:lpstr>
      <vt:lpstr>  Lets go to the bank with QmeIn. </vt:lpstr>
      <vt:lpstr>How about the Titan Bookstore? Lets go there with QmeIn…</vt:lpstr>
      <vt:lpstr>No matter where you go, the concept is  the same. Its simple:   1. Choose a location.  2. Queue yourself in.  3. When you are 3rd in line, get a text.   4. Go to your location, complete   your transaction. </vt:lpstr>
      <vt:lpstr>Want to know how many people are in  line before your ‘Q’ yourself in? No problem, check queue status.</vt:lpstr>
      <vt:lpstr>When you are physically in line somewhere, you can just decide to walk away from it. Can you do that with QmeIn? Absolutely. Just hit QmeOut and you are out of line.</vt:lpstr>
      <vt:lpstr>What if you are a merchant? How do you manage this virtual queue?</vt:lpstr>
      <vt:lpstr>The steps are minimal, even more than for a user:  1. Log in and see a list of people in queue.             2. Complete the transaction and hit the complete button.   3. Repeat step 2 till there are no more people in line.  </vt:lpstr>
      <vt:lpstr>Why would merchants want a virtual queue?    DATA</vt:lpstr>
      <vt:lpstr>Data that a merchant will receive:  - Transaction time that each user takes.  - Average transaction time for a time period (hour, day, week, etc.) - Indication of peak hours, which will pinpoint when more team members are required for transaction. - A correlation of labor hours vs transactions completed.</vt:lpstr>
      <vt:lpstr>- Indication of when the most amount of people were lost to waiting times which is provided through ‘QmeOut’ data. - Data is costly. Mostly its estimates made through an industry-wide scale. With ‘QmeIn’, the merchant is creating their own data that is precise to their business.</vt:lpstr>
      <vt:lpstr>Technology used for development:</vt:lpstr>
      <vt:lpstr>Node JS - An event-driven application, there is a main loop that listens for events, and then triggers a callback function when one of those events is detected. - Node.js contains a built-in library to allow applications to act as a Web server without software such as Apache HTTP Server. - To scale to large volumes of clients, all I/O intensive operations in Node.js are performed asynchronously. - Node.js is Javascript.  So the same language can be used on the backend and frontend.  This means it breaks down the boundaries between front- and back-end development. </vt:lpstr>
      <vt:lpstr>  Handlebars - a semantic templating language written entirely in JavaScript. - Logic-less templates do a great job of forcing you to separate presentation from logic. - Clean syntax leads to  templates that are easy to  build, read, and maintain. - Compiled rather than  interpreted templates.   </vt:lpstr>
      <vt:lpstr>Future development: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Our day begins…</dc:title>
  <dc:creator>admin</dc:creator>
  <cp:lastModifiedBy>Chirag Padsala</cp:lastModifiedBy>
  <cp:revision>53</cp:revision>
  <dcterms:created xsi:type="dcterms:W3CDTF">2017-05-03T19:34:37Z</dcterms:created>
  <dcterms:modified xsi:type="dcterms:W3CDTF">2017-05-05T18:45:17Z</dcterms:modified>
</cp:coreProperties>
</file>